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7"/>
  </p:sldMasterIdLst>
  <p:notesMasterIdLst>
    <p:notesMasterId r:id="rId24"/>
  </p:notesMasterIdLst>
  <p:handoutMasterIdLst>
    <p:handoutMasterId r:id="rId25"/>
  </p:handoutMasterIdLst>
  <p:sldIdLst>
    <p:sldId id="256" r:id="rId8"/>
    <p:sldId id="269" r:id="rId9"/>
    <p:sldId id="257" r:id="rId10"/>
    <p:sldId id="258" r:id="rId11"/>
    <p:sldId id="263" r:id="rId12"/>
    <p:sldId id="281" r:id="rId13"/>
    <p:sldId id="261" r:id="rId14"/>
    <p:sldId id="282" r:id="rId15"/>
    <p:sldId id="278" r:id="rId16"/>
    <p:sldId id="260" r:id="rId17"/>
    <p:sldId id="275" r:id="rId18"/>
    <p:sldId id="276" r:id="rId19"/>
    <p:sldId id="266" r:id="rId20"/>
    <p:sldId id="264" r:id="rId21"/>
    <p:sldId id="265" r:id="rId22"/>
    <p:sldId id="280" r:id="rId2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73755" autoAdjust="0"/>
  </p:normalViewPr>
  <p:slideViewPr>
    <p:cSldViewPr>
      <p:cViewPr varScale="1">
        <p:scale>
          <a:sx n="46" d="100"/>
          <a:sy n="46" d="100"/>
        </p:scale>
        <p:origin x="213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0" d="100"/>
          <a:sy n="70" d="100"/>
        </p:scale>
        <p:origin x="-1290" y="21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9BC2E-B910-4D78-8FED-D142F4AB34B7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E0EF2-D4BE-4306-861C-70AAF170B6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8CEB8-E80E-4023-ACB1-2215A2C40D7C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69B4-255C-497A-8D6F-3C0D2ADFF3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33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080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475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9326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u="sng">
                <a:latin typeface="Arial" pitchFamily="34" charset="0"/>
                <a:cs typeface="Arial" pitchFamily="34" charset="0"/>
              </a:rPr>
              <a:t>Дополнительная информация (если поступят вопросы)</a:t>
            </a:r>
            <a:r>
              <a:rPr lang="ru-RU" sz="1200">
                <a:latin typeface="Arial" pitchFamily="34" charset="0"/>
                <a:cs typeface="Arial" pitchFamily="34" charset="0"/>
              </a:rPr>
              <a:t>: Отчет включает в себя столбец «Уровень эффективности»</a:t>
            </a:r>
            <a:r>
              <a:rPr lang="ru-RU" sz="1200" baseline="0">
                <a:latin typeface="Arial" pitchFamily="34" charset="0"/>
                <a:cs typeface="Arial" pitchFamily="34" charset="0"/>
              </a:rPr>
              <a:t>  По каждой основной функции выставляется оценка (медианный показатель), рассчитанный на основе ответов в опросниках.  </a:t>
            </a:r>
            <a:r>
              <a:rPr lang="ru-RU" sz="1200">
                <a:latin typeface="Arial" pitchFamily="34" charset="0"/>
                <a:cs typeface="Arial" pitchFamily="34" charset="0"/>
              </a:rPr>
              <a:t>На основе этой оценки определяется уровень эффективности (один из четырех): 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ru-RU" sz="1200" b="0" i="0" u="none" strike="noStrik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Зеленый    =  Высокий (&gt; 0,75) 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ru-RU" sz="1200" b="0" i="0" u="none" strike="noStrik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Желтый   =  удовлетворительный (0,51–0,75</a:t>
            </a:r>
            <a:r>
              <a:rPr lang="ru-RU" sz="1200" b="0" i="0" u="none" strike="noStrik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ru-RU" sz="1200" b="0" i="0" u="none" strike="noStrik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Оранжевый  =  неудовлетворительный (0,26–0,50)</a:t>
            </a:r>
          </a:p>
          <a:p>
            <a:pPr marL="228600" indent="-228600" rtl="0" eaLnBrk="1" fontAlgn="t" latinLnBrk="0" hangingPunct="1">
              <a:buFont typeface="+mj-lt"/>
              <a:buAutoNum type="arabicPeriod"/>
            </a:pPr>
            <a:r>
              <a:rPr lang="ru-RU" sz="1200" b="0" i="0" u="none" strike="noStrik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Красный  =  низкий (≤ 0,25)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>
                <a:latin typeface="Arial" pitchFamily="34" charset="0"/>
                <a:cs typeface="Arial" pitchFamily="34" charset="0"/>
                <a:sym typeface="Wingdings" pitchFamily="2" charset="2"/>
              </a:rPr>
              <a:t> Оценка каждого вопроса позволяет выявить те функции, которые требуют дополнительных усилий и поддержки.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655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364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657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Для отслеживания прогресса на совещаниях кластера рекомендуется вести протокол.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84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u="sng"/>
              <a:t>Поддержка от глобальных кластеров и УКГВ: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Секретариаты глобальных кластеров и штаб-квартира УКГВ могут оказывать организационную поддержку.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Техническая поддержка в проведении опросов о мониторинге эффективности координации (МЭК) предоставляется кластерами, располагающими опросным инструментарием, а УКГВ оказывает техническую поддержку тем кластерам, у которых этот инструментарий отсутствует.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В случае затяжного кризиса МЭК должен проводиться на ежегодной основе, при этом конкретные сроки определяются самими кластерами.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Если уровень выполнения каких-то из основных функций оказывается низким, в результате чего возникает потребность в более частом мониторинге и контроле реализации корректирующих мер, рекомендуется проводить МЭК более регулярно.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Опыт показывает, что проведение МЭКК затрудняется в ситуациях, когда у нескольких кластеров оказываются одинаковые обязательства (например, процесс стратегического планирования, визиты доноров и т. д.) или идет смена архитектуры кластера.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727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Программа преобразований (ПП):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Разработана на основе анализа гуманитарного реагирования на крупные бедствия в 2010 и 2011 гг. (Гаити и Пакистан).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В декабре 2011 г. руководители МПК согласовали 55 действий, связанных с руководством, координацией и подотчетностью перед пострадавшим населением.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Эти действия направлены на упрощение процессов и механизмов, оптимизацию межучрежденческого взаимодействия и совместной работы и формирование доверия к гуманитарной системе в целом.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Инициирует изменения в методах оперативной работы и фокусировку на результатах, а не на процессе как таковом. Важнейшие элементы этой программы — повышение эффективности координации и подотчетности. </a:t>
            </a:r>
          </a:p>
          <a:p>
            <a:endParaRPr lang="en-GB" dirty="0"/>
          </a:p>
          <a:p>
            <a:r>
              <a:rPr lang="ru-RU"/>
              <a:t>Рабочая подгруппа МПК: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ПП &gt; Рабочей подгруппе поручается проанализировать управление кластерами и предложить способы мониторинга эффективности координации кластеров на страновом уровне.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К сентябрю 2012 г. был разработан инструмент мониторинга эффективности координации, который был опробован в ряде пилотных стран (Пакистан, Сомали, Южный Судан).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В августе 2012 г. рабочая группа МПК утвердила инструменты мониторинга эффективности координации и периодичность отчетности, а в декабре 2012 г. представила их руководителям МПК.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20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u="sng"/>
              <a:t>Вопросы о подотчетности перед пострадавшим населением:</a:t>
            </a:r>
          </a:p>
          <a:p>
            <a:pPr marL="228600" indent="-228600">
              <a:buFont typeface="+mj-lt"/>
              <a:buAutoNum type="arabicPeriod"/>
            </a:pPr>
            <a:r>
              <a:rPr lang="ru-RU" baseline="0"/>
              <a:t>Партнеры кластера / ваша организация применяли, где это возможно, механизмы опроса и вовлечения пострадавшего населения в принятие решений (согласованные партнерами кластера)?</a:t>
            </a:r>
          </a:p>
          <a:p>
            <a:pPr marL="228600" indent="-228600">
              <a:buFont typeface="+mj-lt"/>
              <a:buAutoNum type="arabicPeriod"/>
            </a:pPr>
            <a:r>
              <a:rPr lang="ru-RU" baseline="0"/>
              <a:t>Партнеры кластера / ваша организация реализовали, где это возможно, механизмы получения, расследования и принятия мер по жалобам в отношении оказываемой помощи?</a:t>
            </a:r>
          </a:p>
          <a:p>
            <a:pPr marL="0" indent="0">
              <a:buFont typeface="+mj-lt"/>
              <a:buNone/>
            </a:pPr>
            <a:endParaRPr lang="en-US" dirty="0"/>
          </a:p>
          <a:p>
            <a:pPr marL="0" indent="0">
              <a:buFont typeface="+mj-lt"/>
              <a:buNone/>
            </a:pPr>
            <a:r>
              <a:rPr lang="ru-RU"/>
              <a:t>Усиление координации и повышение внимания к этим проблемам в процессе принятия решений позволяет повысить эффективность оказания помощи пострадавшему населению.</a:t>
            </a:r>
            <a:r>
              <a:rPr lang="ru-RU" baseline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73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79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459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u="sng"/>
              <a:t>Координация МЭК: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00000"/>
                </a:solidFill>
              </a:rPr>
              <a:t>Желательно, чтобы все кластеры проводили МЭК одновременно.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>
                <a:solidFill>
                  <a:srgbClr val="000000"/>
                </a:solidFill>
              </a:rPr>
              <a:t>Если ГК/ГСГ и/или кластеры не согласовали проведение МЭК по всем кластерам, то кластеры (или небольшие группы кластеров) могут проводить МЭК самостоятельно при поддержке своего глобального кластера.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Если страновой кластер сообщит глобальному кластеру о своем желании провести МЭК, то глобальный кластер должен (i) предложить страновому кластеру обсудить это с другими кластерами и отделением УКГВ, с тем чтобы в обследовании приняло участие несколько кластеров, и (ii) проинформировать об этом УКГВ, которое передаст эту информацию соответствующему отделению УКГВ.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/>
              <a:t>Если информация о таком желании поступит в штаб-квартиру УКГВ, то УКГВ должно (i) проинформировать об этом глобальные кластеры, которые передадут эту информацию страновым кластерам и помогут им принять решение, и (ii) сообщить об этом страновому отделению, с тем чтобы оно простимулировало участие нескольких кластеров.</a:t>
            </a:r>
          </a:p>
          <a:p>
            <a:pPr lvl="1"/>
            <a:endParaRPr lang="en-GB" sz="1400" dirty="0"/>
          </a:p>
          <a:p>
            <a:pPr lvl="1"/>
            <a:endParaRPr lang="en-GB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38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364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Важно!</a:t>
            </a:r>
          </a:p>
          <a:p>
            <a:pPr marL="171450" indent="-171450">
              <a:buFontTx/>
              <a:buChar char="-"/>
            </a:pPr>
            <a:r>
              <a:rPr lang="ru-RU"/>
              <a:t>При отправке ссылки на опросник проверьте, правильно ли выбран адресат, чтобы ссылка для координатора кластера не попала к партнерам кластера, и не отправляйте одну и ту же ссылку нескольким кластерам.</a:t>
            </a:r>
          </a:p>
          <a:p>
            <a:pPr marL="171450" indent="-171450">
              <a:buFontTx/>
              <a:buChar char="-"/>
            </a:pPr>
            <a:r>
              <a:rPr lang="ru-RU"/>
              <a:t>В поля комментариев не следует включать конфиденциальную информацию, так как они автоматически попадают в предварительный отчет об эффективности координации. Как правило, затем эти комментарии удаляются, но лучше перестраховаться.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69B4-255C-497A-8D6F-3C0D2ADFF3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76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DF778CD-858C-4A11-8297-34FC4A84C413}" type="datetimeFigureOut">
              <a:rPr lang="en-GB" smtClean="0"/>
              <a:pPr/>
              <a:t>03/11/2021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E66B14-78F5-4B16-BFC2-228B98077AA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06680" cy="1752600"/>
          </a:xfrm>
        </p:spPr>
        <p:txBody>
          <a:bodyPr>
            <a:normAutofit fontScale="90000"/>
          </a:bodyPr>
          <a:lstStyle/>
          <a:p>
            <a:r>
              <a:rPr lang="ru-RU" sz="4800" dirty="0">
                <a:solidFill>
                  <a:srgbClr val="056CB6"/>
                </a:solidFill>
                <a:latin typeface="Arial"/>
                <a:ea typeface="ヒラギノ明朝 ProN W3"/>
                <a:cs typeface="+mn-cs"/>
              </a:rPr>
              <a:t>Мониторинг эффективности координации кластера</a:t>
            </a:r>
          </a:p>
        </p:txBody>
      </p:sp>
    </p:spTree>
    <p:extLst>
      <p:ext uri="{BB962C8B-B14F-4D97-AF65-F5344CB8AC3E}">
        <p14:creationId xmlns:p14="http://schemas.microsoft.com/office/powerpoint/2010/main" val="406420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Этап II. Опрос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2800" dirty="0">
                <a:solidFill>
                  <a:srgbClr val="056CB6"/>
                </a:solidFill>
                <a:latin typeface="Arial"/>
                <a:ea typeface="ヒラギノ明朝 ProN W3"/>
              </a:rPr>
              <a:t>Три онлайн-опросника:</a:t>
            </a:r>
          </a:p>
          <a:p>
            <a:pPr marL="788670" lvl="1" indent="-514350">
              <a:spcBef>
                <a:spcPts val="0"/>
              </a:spcBef>
              <a:buFont typeface="+mj-lt"/>
              <a:buAutoNum type="romanLcPeriod"/>
            </a:pPr>
            <a:r>
              <a:rPr lang="ru-RU" sz="2300" dirty="0">
                <a:solidFill>
                  <a:srgbClr val="056CB6"/>
                </a:solidFill>
                <a:latin typeface="Arial"/>
                <a:ea typeface="ヒラギノ明朝 ProN W3"/>
              </a:rPr>
              <a:t>Описательный отчет кластера, заполняется координатором кластера</a:t>
            </a:r>
          </a:p>
          <a:p>
            <a:pPr marL="788670" lvl="1" indent="-514350">
              <a:spcBef>
                <a:spcPts val="0"/>
              </a:spcBef>
              <a:buFont typeface="+mj-lt"/>
              <a:buAutoNum type="romanLcPeriod"/>
            </a:pPr>
            <a:r>
              <a:rPr lang="ru-RU" sz="2300" dirty="0">
                <a:solidFill>
                  <a:srgbClr val="056CB6"/>
                </a:solidFill>
                <a:latin typeface="Arial"/>
                <a:ea typeface="ヒラギノ明朝 ProN W3"/>
              </a:rPr>
              <a:t>Опросник об эффективности координации, заполняется координатором кластера, около 25 мин.</a:t>
            </a:r>
          </a:p>
          <a:p>
            <a:pPr marL="788670" lvl="1" indent="-514350">
              <a:spcBef>
                <a:spcPts val="0"/>
              </a:spcBef>
              <a:buFont typeface="+mj-lt"/>
              <a:buAutoNum type="romanLcPeriod"/>
            </a:pPr>
            <a:r>
              <a:rPr lang="ru-RU" sz="2300" dirty="0">
                <a:solidFill>
                  <a:srgbClr val="056CB6"/>
                </a:solidFill>
                <a:latin typeface="Arial"/>
                <a:ea typeface="ヒラギノ明朝 ProN W3"/>
              </a:rPr>
              <a:t>Опросник об эффективности координации, заполняется партнерами кластера, около 25 мин.</a:t>
            </a:r>
          </a:p>
          <a:p>
            <a:pPr algn="just">
              <a:spcBef>
                <a:spcPts val="0"/>
              </a:spcBef>
            </a:pPr>
            <a:r>
              <a:rPr lang="ru-RU" sz="2800" dirty="0">
                <a:solidFill>
                  <a:srgbClr val="056CB6"/>
                </a:solidFill>
                <a:latin typeface="Arial"/>
                <a:ea typeface="ヒラギノ明朝 ProN W3"/>
              </a:rPr>
              <a:t>Важно! </a:t>
            </a:r>
          </a:p>
          <a:p>
            <a:pPr lvl="1">
              <a:spcBef>
                <a:spcPts val="0"/>
              </a:spcBef>
            </a:pPr>
            <a:r>
              <a:rPr lang="ru-RU" sz="2300" dirty="0">
                <a:solidFill>
                  <a:srgbClr val="056CB6"/>
                </a:solidFill>
                <a:latin typeface="Arial"/>
                <a:ea typeface="ヒラギノ明朝 ProN W3"/>
              </a:rPr>
              <a:t>Опрос проводится анонимно, но в комментарии не следует включать конфиденциальную информацию.</a:t>
            </a:r>
          </a:p>
          <a:p>
            <a:pPr lvl="1">
              <a:spcBef>
                <a:spcPts val="0"/>
              </a:spcBef>
            </a:pPr>
            <a:r>
              <a:rPr lang="ru-RU" sz="2300" dirty="0">
                <a:solidFill>
                  <a:srgbClr val="056CB6"/>
                </a:solidFill>
                <a:latin typeface="Arial"/>
                <a:ea typeface="ヒラギノ明朝 ProN W3"/>
              </a:rPr>
              <a:t>В опроснике необходимо заполнить все пункты.</a:t>
            </a:r>
          </a:p>
          <a:p>
            <a:pPr lvl="1">
              <a:spcBef>
                <a:spcPts val="0"/>
              </a:spcBef>
            </a:pPr>
            <a:r>
              <a:rPr lang="ru-RU" sz="2300" dirty="0">
                <a:solidFill>
                  <a:srgbClr val="056CB6"/>
                </a:solidFill>
                <a:latin typeface="Arial"/>
                <a:ea typeface="ヒラギノ明朝 ProN W3"/>
                <a:sym typeface="Times New Roman" pitchFamily="18" charset="0"/>
              </a:rPr>
              <a:t>Результаты опроса передаются третьим сторонам только после их пояснения контекста кластером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algn="just">
              <a:spcBef>
                <a:spcPts val="0"/>
              </a:spcBef>
            </a:pPr>
            <a:endParaRPr lang="en-GB" sz="2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buNone/>
            </a:pPr>
            <a:endParaRPr lang="en-US" sz="2400" dirty="0">
              <a:solidFill>
                <a:srgbClr val="056CB6"/>
              </a:solidFill>
              <a:latin typeface="Arial"/>
              <a:ea typeface="ヒラギノ明朝 ProN W3"/>
            </a:endParaRPr>
          </a:p>
        </p:txBody>
      </p:sp>
    </p:spTree>
    <p:extLst>
      <p:ext uri="{BB962C8B-B14F-4D97-AF65-F5344CB8AC3E}">
        <p14:creationId xmlns:p14="http://schemas.microsoft.com/office/powerpoint/2010/main" val="723976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Этап II. Опрос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sz="38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buNone/>
            </a:pPr>
            <a:r>
              <a:rPr lang="ru-RU" sz="6000" dirty="0">
                <a:solidFill>
                  <a:srgbClr val="056CB6"/>
                </a:solidFill>
                <a:latin typeface="Arial"/>
                <a:ea typeface="ヒラギノ明朝 ProN W3"/>
              </a:rPr>
              <a:t>Примеры пунктов опросника: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4000" dirty="0">
                <a:solidFill>
                  <a:srgbClr val="056CB6"/>
                </a:solidFill>
                <a:latin typeface="Arial"/>
                <a:ea typeface="ヒラギノ明朝 ProN W3"/>
              </a:rPr>
              <a:t>Кластер согласовал с партнерами формат мониторинга и информирования о потребностях?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500" i="1" dirty="0">
                <a:solidFill>
                  <a:srgbClr val="056CB6"/>
                </a:solidFill>
                <a:latin typeface="Arial"/>
                <a:ea typeface="ヒラギノ明朝 ProN W3"/>
              </a:rPr>
              <a:t>Да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500" i="1" dirty="0">
                <a:solidFill>
                  <a:srgbClr val="056CB6"/>
                </a:solidFill>
                <a:latin typeface="Arial"/>
                <a:ea typeface="ヒラギノ明朝 ProN W3"/>
              </a:rPr>
              <a:t>Нет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5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500" i="1" dirty="0">
                <a:solidFill>
                  <a:srgbClr val="056CB6"/>
                </a:solidFill>
                <a:latin typeface="Arial"/>
                <a:ea typeface="ヒラギノ明朝 ProN W3"/>
              </a:rPr>
              <a:t>Не знаю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33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dirty="0">
                <a:solidFill>
                  <a:srgbClr val="056CB6"/>
                </a:solidFill>
                <a:latin typeface="Arial"/>
                <a:ea typeface="ヒラギノ明朝 ProN W3"/>
              </a:rPr>
              <a:t>Ваша организация пользовалась этим форматом отчетности?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Никогда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Редко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Время от времени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Регулярно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3400" dirty="0">
                <a:solidFill>
                  <a:srgbClr val="056CB6"/>
                </a:solidFill>
                <a:latin typeface="Arial"/>
                <a:ea typeface="ヒラギノ明朝 ProN W3"/>
              </a:rPr>
              <a:t>☐ </a:t>
            </a:r>
            <a:r>
              <a:rPr lang="ru-RU" sz="3400" i="1" dirty="0">
                <a:solidFill>
                  <a:srgbClr val="056CB6"/>
                </a:solidFill>
                <a:latin typeface="Arial"/>
                <a:ea typeface="ヒラギノ明朝 ProN W3"/>
              </a:rPr>
              <a:t>Не знаю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GB" sz="34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915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072" y="188640"/>
            <a:ext cx="8534400" cy="75895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Этап II. Опрос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00584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56CB6"/>
                </a:solidFill>
                <a:latin typeface="Arial"/>
                <a:ea typeface="ヒラギノ明朝 ProN W3"/>
              </a:rPr>
              <a:t>Анализ и оценка уровня эффективности</a:t>
            </a:r>
          </a:p>
          <a:p>
            <a:pPr marL="557784" indent="-457200">
              <a:lnSpc>
                <a:spcPct val="130000"/>
              </a:lnSpc>
              <a:spcBef>
                <a:spcPts val="0"/>
              </a:spcBef>
            </a:pPr>
            <a:r>
              <a:rPr lang="ru-RU" sz="2000" dirty="0">
                <a:solidFill>
                  <a:srgbClr val="056CB6"/>
                </a:solidFill>
                <a:latin typeface="Arial"/>
                <a:ea typeface="ヒラギノ明朝 ProN W3"/>
              </a:rPr>
              <a:t>На основе агрегированных результатов опроса партнеров и координатора рассчитывается медианный показатель по каждой подкатегории. </a:t>
            </a:r>
          </a:p>
          <a:p>
            <a:pPr marL="557784" indent="-457200">
              <a:lnSpc>
                <a:spcPct val="130000"/>
              </a:lnSpc>
              <a:spcBef>
                <a:spcPts val="0"/>
              </a:spcBef>
            </a:pPr>
            <a:r>
              <a:rPr lang="ru-RU" sz="2000" dirty="0">
                <a:solidFill>
                  <a:srgbClr val="056CB6"/>
                </a:solidFill>
                <a:latin typeface="Arial"/>
                <a:ea typeface="ヒラギノ明朝 ProN W3"/>
              </a:rPr>
              <a:t>По этому медианному показателю кластеру присваивается один из четырех уровней эффективности: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355311"/>
              </p:ext>
            </p:extLst>
          </p:nvPr>
        </p:nvGraphicFramePr>
        <p:xfrm>
          <a:off x="1505712" y="4149080"/>
          <a:ext cx="6096000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1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Уровень эффективности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&gt; 0,75%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Зеленый  =  высокий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0,51–0,75%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Желтый  =  удовлетворительный  (</a:t>
                      </a:r>
                      <a:r>
                        <a:rPr lang="ru-RU" sz="1400" baseline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требуются небольшие дополнительные усилия)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0,26–0,50%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Оранжевый  =  неудовлетворительный (требуются серьезные дополнительные усилия)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rgbClr val="000000"/>
                          </a:solidFill>
                          <a:latin typeface="Calibri Light" panose="020F0302020204030204" pitchFamily="34" charset="0"/>
                          <a:ea typeface="Times New Roman"/>
                          <a:cs typeface="Arial" panose="020B0604020202020204" pitchFamily="34" charset="0"/>
                        </a:rPr>
                        <a:t>≤ 0,25%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Красный  =  низкий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742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534400" cy="648072"/>
          </a:xfrm>
        </p:spPr>
        <p:txBody>
          <a:bodyPr>
            <a:noAutofit/>
          </a:bodyPr>
          <a:lstStyle/>
          <a:p>
            <a:r>
              <a:rPr lang="ru-RU" sz="3200">
                <a:latin typeface="Arial" panose="020B0604020202020204" pitchFamily="34" charset="0"/>
                <a:cs typeface="Arial" panose="020B0604020202020204" pitchFamily="34" charset="0"/>
              </a:rPr>
              <a:t>Этап II. Опрос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i="1" dirty="0">
                <a:solidFill>
                  <a:srgbClr val="056CB6"/>
                </a:solidFill>
                <a:latin typeface="Arial"/>
                <a:ea typeface="ヒラギノ明朝 ProN W3"/>
              </a:rPr>
              <a:t>Итоговый документ II: отчет, составленный по результатам анализа ответов на опрос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871792"/>
              </p:ext>
            </p:extLst>
          </p:nvPr>
        </p:nvGraphicFramePr>
        <p:xfrm>
          <a:off x="371905" y="2708920"/>
          <a:ext cx="8433767" cy="3539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1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2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Calibri Light" panose="020F0302020204030204" pitchFamily="34" charset="0"/>
                        </a:rPr>
                        <a:t>Категория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Calibri Light" panose="020F0302020204030204" pitchFamily="34" charset="0"/>
                        </a:rPr>
                        <a:t>Показатель эффективности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Calibri Light" panose="020F0302020204030204" pitchFamily="34" charset="0"/>
                        </a:rPr>
                        <a:t>1. Поддержка оказания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Calibri Light" panose="020F0302020204030204" pitchFamily="34" charset="0"/>
                        </a:rPr>
                        <a:t>1.1 Формирование платформы для оказания услуг на основе Плана гуманитарного реагирования и стратегических приоритетов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Calibri Light" panose="020F0302020204030204" pitchFamily="34" charset="0"/>
                        </a:rPr>
                        <a:t>Высокий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Calibri Light" panose="020F0302020204030204" pitchFamily="34" charset="0"/>
                        </a:rPr>
                        <a:t>1.2 Разработка механизмов по устранению дублирования усилий при оказании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latin typeface="Calibri Light" panose="020F0302020204030204" pitchFamily="34" charset="0"/>
                        </a:rPr>
                        <a:t>Неудовлетворительный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Calibri Light" panose="020F0302020204030204" pitchFamily="34" charset="0"/>
                        </a:rPr>
                        <a:t>2. Информационная поддержка стратегических решений Гуманитарного координатора и Гуманитарной </a:t>
                      </a:r>
                      <a:r>
                        <a:rPr lang="ru-RU" sz="1200" b="1" dirty="0" err="1">
                          <a:latin typeface="Calibri Light" panose="020F0302020204030204" pitchFamily="34" charset="0"/>
                        </a:rPr>
                        <a:t>страновой</a:t>
                      </a:r>
                      <a:r>
                        <a:rPr lang="ru-RU" sz="1200" b="1" dirty="0">
                          <a:latin typeface="Calibri Light" panose="020F0302020204030204" pitchFamily="34" charset="0"/>
                        </a:rPr>
                        <a:t> группы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alibri Light" panose="020F03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2.1 Проведение оценки потребностей и анализа недостатков (межкластерных и внутренних, при необходимости — с помощью инструментов управления информацией) для обоснованного определения приоритетов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Удовлетворительный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352"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2.2</a:t>
                      </a:r>
                      <a:r>
                        <a:rPr lang="ru-RU" sz="12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baseline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Выявление и поиск путей устранения (новых) недостатков, препятствий, случаев дублирования усилий, а также учета </a:t>
                      </a:r>
                      <a:r>
                        <a:rPr lang="ru-RU" sz="1200" b="0" dirty="0" err="1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межсекторальных</a:t>
                      </a:r>
                      <a:r>
                        <a:rPr lang="ru-RU" sz="12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 вопросов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Низкий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2.3 Формулирование приоритетов на основе анализа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latin typeface="Calibri Light" panose="020F0302020204030204" pitchFamily="34" charset="0"/>
                          <a:cs typeface="Arial" panose="020B0604020202020204" pitchFamily="34" charset="0"/>
                        </a:rPr>
                        <a:t>Удовлетворительный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42248" cy="75895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Этап III. Анализ кластера и планирование действий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56CB6"/>
                </a:solidFill>
                <a:latin typeface="Arial"/>
                <a:ea typeface="ヒラギノ明朝 ProN W3"/>
              </a:rPr>
              <a:t>Проверка/дополнение предварительного отчета</a:t>
            </a:r>
          </a:p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56CB6"/>
                </a:solidFill>
                <a:latin typeface="Arial"/>
                <a:ea typeface="ヒラギノ明朝 ProN W3"/>
              </a:rPr>
              <a:t>Интерпретация результатов и их привязка к контексту</a:t>
            </a:r>
          </a:p>
          <a:p>
            <a:pPr>
              <a:spcBef>
                <a:spcPts val="0"/>
              </a:spcBef>
            </a:pPr>
            <a:r>
              <a:rPr lang="ru-RU" sz="2800" dirty="0">
                <a:solidFill>
                  <a:srgbClr val="056CB6"/>
                </a:solidFill>
                <a:latin typeface="Arial"/>
                <a:ea typeface="ヒラギノ明朝 ProN W3"/>
              </a:rPr>
              <a:t>Определение корректирующих мер (особенно низкий и неудовлетворительный уровни эффективности), сроков их выполнения и ответственных за выполнение последующих действий</a:t>
            </a:r>
          </a:p>
          <a:p>
            <a:pPr algn="just">
              <a:spcBef>
                <a:spcPts val="0"/>
              </a:spcBef>
            </a:pPr>
            <a:r>
              <a:rPr lang="ru-RU" sz="2800" dirty="0">
                <a:solidFill>
                  <a:srgbClr val="056CB6"/>
                </a:solidFill>
                <a:latin typeface="Arial"/>
                <a:ea typeface="ヒラギノ明朝 ProN W3"/>
              </a:rPr>
              <a:t>Уточнение потребностей в помощи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800" u="sng" dirty="0">
              <a:solidFill>
                <a:srgbClr val="056CB6"/>
              </a:solidFill>
              <a:latin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01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9768"/>
            <a:ext cx="8784976" cy="758952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Этап III. Анализ кластера и планирование действий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200" i="1">
                <a:solidFill>
                  <a:srgbClr val="056CB6"/>
                </a:solidFill>
                <a:latin typeface="Arial"/>
                <a:ea typeface="ヒラギノ明朝 ProN W3"/>
              </a:rPr>
              <a:t>Итоговый документ III: итоговый отчет по МЭКК и план действий</a:t>
            </a:r>
          </a:p>
          <a:p>
            <a:r>
              <a:rPr lang="ru-RU" sz="3200">
                <a:solidFill>
                  <a:srgbClr val="056CB6"/>
                </a:solidFill>
                <a:latin typeface="Arial"/>
                <a:ea typeface="ヒラギノ明朝 ProN W3"/>
              </a:rPr>
              <a:t>Корректирующие меры, сроки и ответственные за их реализацию</a:t>
            </a:r>
          </a:p>
          <a:p>
            <a:r>
              <a:rPr lang="ru-RU" sz="3200">
                <a:solidFill>
                  <a:srgbClr val="056CB6"/>
                </a:solidFill>
                <a:latin typeface="Arial"/>
                <a:ea typeface="ヒラギノ明朝 ProN W3"/>
              </a:rPr>
              <a:t>Выявление потребностей в помощи из различных источников (ГК/ГСГ, руководящие агентства кластеров, партнеры, УКГВ, глобальные кластеры и национальные органы власти)</a:t>
            </a:r>
          </a:p>
          <a:p>
            <a:r>
              <a:rPr lang="ru-RU" sz="3200">
                <a:solidFill>
                  <a:srgbClr val="056CB6"/>
                </a:solidFill>
                <a:latin typeface="Arial"/>
                <a:ea typeface="ヒラギノ明朝 ProN W3"/>
              </a:rPr>
              <a:t>Передача результатов ГК/ГСГ и глобальному кластеру, при необходимости — национальным органам власти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82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Этап IV. Последующий контроль и мониторинг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>
                <a:solidFill>
                  <a:srgbClr val="056CB6"/>
                </a:solidFill>
                <a:latin typeface="Arial"/>
                <a:ea typeface="ヒラギノ明朝 ProN W3"/>
              </a:rPr>
              <a:t>Последующий контроль:</a:t>
            </a:r>
          </a:p>
          <a:p>
            <a:pPr>
              <a:spcBef>
                <a:spcPts val="0"/>
              </a:spcBef>
            </a:pPr>
            <a:r>
              <a:rPr lang="ru-RU" sz="2800">
                <a:solidFill>
                  <a:srgbClr val="056CB6"/>
                </a:solidFill>
                <a:latin typeface="Arial"/>
                <a:ea typeface="ヒラギノ明朝 ProN W3"/>
              </a:rPr>
              <a:t>МКК: проверка отчетов и планов действий     выявление общих слабых мест для систематической работы над ними.  </a:t>
            </a:r>
          </a:p>
          <a:p>
            <a:pPr>
              <a:spcBef>
                <a:spcPts val="0"/>
              </a:spcBef>
            </a:pPr>
            <a:r>
              <a:rPr lang="ru-RU" sz="2800">
                <a:solidFill>
                  <a:srgbClr val="056CB6"/>
                </a:solidFill>
                <a:latin typeface="Arial"/>
                <a:ea typeface="ヒラギノ明朝 ProN W3"/>
              </a:rPr>
              <a:t>ГСГ: представление отчетов и планов действий и обсуждение потребностей в помощи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>
                <a:solidFill>
                  <a:srgbClr val="056CB6"/>
                </a:solidFill>
                <a:latin typeface="Arial"/>
                <a:ea typeface="ヒラギノ明朝 ProN W3"/>
              </a:rPr>
              <a:t>Мониторинг:</a:t>
            </a:r>
          </a:p>
          <a:p>
            <a:pPr>
              <a:spcBef>
                <a:spcPts val="0"/>
              </a:spcBef>
            </a:pPr>
            <a:r>
              <a:rPr lang="ru-RU" sz="2800">
                <a:solidFill>
                  <a:srgbClr val="056CB6"/>
                </a:solidFill>
                <a:latin typeface="Arial"/>
                <a:ea typeface="ヒラギノ明朝 ProN W3"/>
              </a:rPr>
              <a:t>Оценка прогресса на ежемесячных совещаниях кластера</a:t>
            </a:r>
          </a:p>
          <a:p>
            <a:pPr>
              <a:spcBef>
                <a:spcPts val="0"/>
              </a:spcBef>
            </a:pPr>
            <a:r>
              <a:rPr lang="ru-RU" sz="2800">
                <a:solidFill>
                  <a:srgbClr val="056CB6"/>
                </a:solidFill>
                <a:latin typeface="Arial"/>
                <a:ea typeface="ヒラギノ明朝 ProN W3"/>
              </a:rPr>
              <a:t>Ежеквартальный отчет о прогрессе для ГСГ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i="1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i="1">
                <a:solidFill>
                  <a:srgbClr val="056CB6"/>
                </a:solidFill>
                <a:latin typeface="Arial"/>
                <a:ea typeface="ヒラギノ明朝 ProN W3"/>
              </a:rPr>
              <a:t>Итоговый документ IV: квартальные отчеты для ГСГ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308304" y="1916832"/>
            <a:ext cx="33033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32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Что такое МЭКК?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056CB6"/>
                </a:solidFill>
                <a:latin typeface="Arial"/>
                <a:ea typeface="ヒラギノ明朝 ProN W3"/>
              </a:rPr>
              <a:t>Самостоятельная оценка эффективности выполнения кластером шести основных функций и подотчетности перед пострадавшим населением (ППН):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56CB6"/>
                </a:solidFill>
                <a:latin typeface="Arial"/>
                <a:ea typeface="ヒラギノ明朝 ProN W3"/>
              </a:rPr>
              <a:t>поддержка оказания услуг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56CB6"/>
                </a:solidFill>
                <a:latin typeface="Arial"/>
                <a:ea typeface="ヒラギノ明朝 ProN W3"/>
              </a:rPr>
              <a:t>информационная поддержка стратегических решений ГК/ГСГ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56CB6"/>
                </a:solidFill>
                <a:latin typeface="Arial"/>
                <a:ea typeface="ヒラギノ明朝 ProN W3"/>
              </a:rPr>
              <a:t>разработка стратегии 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56CB6"/>
                </a:solidFill>
                <a:latin typeface="Arial"/>
                <a:ea typeface="ヒラギノ明朝 ProN W3"/>
              </a:rPr>
              <a:t>мониторинг и оценка эффективности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56CB6"/>
                </a:solidFill>
                <a:latin typeface="Arial"/>
                <a:ea typeface="ヒラギノ明朝 ProN W3"/>
              </a:rPr>
              <a:t>наращивание потенциала готовности и планирования действий в ЧС</a:t>
            </a: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1900" dirty="0" err="1">
                <a:solidFill>
                  <a:srgbClr val="FF0000"/>
                </a:solidFill>
                <a:latin typeface="Arial"/>
                <a:ea typeface="ヒラギノ明朝 ProN W3"/>
              </a:rPr>
              <a:t>Адвокация</a:t>
            </a:r>
            <a:endParaRPr lang="ru-RU" sz="1900" dirty="0">
              <a:solidFill>
                <a:srgbClr val="FF0000"/>
              </a:solidFill>
              <a:latin typeface="Arial"/>
              <a:ea typeface="ヒラギノ明朝 ProN W3"/>
            </a:endParaRPr>
          </a:p>
          <a:p>
            <a:pPr marL="731520" lvl="1" indent="-457200">
              <a:spcAft>
                <a:spcPts val="600"/>
              </a:spcAft>
              <a:buFont typeface="+mj-lt"/>
              <a:buAutoNum type="arabicPeriod"/>
            </a:pPr>
            <a:r>
              <a:rPr lang="ru-RU" sz="1900" dirty="0">
                <a:solidFill>
                  <a:srgbClr val="056CB6"/>
                </a:solidFill>
                <a:latin typeface="Arial"/>
                <a:ea typeface="ヒラギノ明朝 ProN W3"/>
              </a:rPr>
              <a:t>+ раздел о подотчетности перед пострадавшим населением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056CB6"/>
                </a:solidFill>
                <a:latin typeface="Arial"/>
                <a:ea typeface="ヒラギノ明朝 ProN W3"/>
              </a:rPr>
              <a:t>Проводится странами самостоятельно при поддержке глобальных кластеров и УКГВ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rgbClr val="056CB6"/>
                </a:solidFill>
                <a:latin typeface="Arial"/>
                <a:ea typeface="ヒラギノ明朝 ProN W3"/>
              </a:rPr>
              <a:t>МЭКК может применяться как кластерами, так и секторами</a:t>
            </a:r>
          </a:p>
          <a:p>
            <a:pPr marL="0" indent="0">
              <a:spcAft>
                <a:spcPts val="600"/>
              </a:spcAft>
              <a:buNone/>
            </a:pPr>
            <a:endParaRPr lang="en-US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US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33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Как возник МЭКК?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ru-RU" sz="2200" dirty="0">
                <a:solidFill>
                  <a:srgbClr val="056CB6"/>
                </a:solidFill>
                <a:latin typeface="Arial"/>
                <a:ea typeface="ヒラギノ明朝 ProN W3"/>
              </a:rPr>
              <a:t>Программа преобразований</a:t>
            </a:r>
          </a:p>
          <a:p>
            <a:pPr marL="1463040" lvl="5" indent="0">
              <a:lnSpc>
                <a:spcPct val="200000"/>
              </a:lnSpc>
              <a:buNone/>
            </a:pPr>
            <a:r>
              <a:rPr lang="ru-RU" sz="2200" dirty="0">
                <a:solidFill>
                  <a:srgbClr val="056CB6"/>
                </a:solidFill>
                <a:latin typeface="Arial"/>
                <a:ea typeface="ヒラギノ明朝 ProN W3"/>
              </a:rPr>
              <a:t>Усиление координации и подотчетности</a:t>
            </a:r>
          </a:p>
          <a:p>
            <a:pPr>
              <a:lnSpc>
                <a:spcPct val="200000"/>
              </a:lnSpc>
            </a:pPr>
            <a:r>
              <a:rPr lang="ru-RU" sz="2200" dirty="0">
                <a:solidFill>
                  <a:srgbClr val="056CB6"/>
                </a:solidFill>
                <a:latin typeface="Arial"/>
                <a:ea typeface="ヒラギノ明朝 ProN W3"/>
              </a:rPr>
              <a:t>Разработан рабочей подгруппой МПК в рамках кластерного подхода и утвержден рабочей группой МПК в 2012 г.</a:t>
            </a:r>
          </a:p>
          <a:p>
            <a:pPr>
              <a:lnSpc>
                <a:spcPct val="200000"/>
              </a:lnSpc>
            </a:pPr>
            <a:r>
              <a:rPr lang="ru-RU" sz="2200" dirty="0">
                <a:solidFill>
                  <a:srgbClr val="056CB6"/>
                </a:solidFill>
                <a:latin typeface="Arial"/>
                <a:ea typeface="ヒラギノ明朝 ProN W3"/>
              </a:rPr>
              <a:t>Пилотный запуск в 2012 г., применяется с 2013 г.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83568" y="2492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53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Цели мониторинга эффективности кластера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8400" dirty="0">
                <a:solidFill>
                  <a:srgbClr val="056CB6"/>
                </a:solidFill>
                <a:latin typeface="Arial"/>
                <a:ea typeface="ヒラギノ明朝 ProN W3"/>
              </a:rPr>
              <a:t>Обеспечение эффективной и результативной координации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8400" dirty="0">
                <a:solidFill>
                  <a:srgbClr val="056CB6"/>
                </a:solidFill>
                <a:latin typeface="Arial"/>
                <a:ea typeface="ヒラギノ明朝 ProN W3"/>
              </a:rPr>
              <a:t>Оценка работы в функциональных областях — где высокая эффективность, а где требуется больше усилий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8400" dirty="0">
                <a:solidFill>
                  <a:srgbClr val="056CB6"/>
                </a:solidFill>
                <a:latin typeface="Arial"/>
                <a:ea typeface="ヒラギノ明朝 ProN W3"/>
              </a:rPr>
              <a:t>Выявление потребностей в помощи от ГК/ГСГ, руководящих агентств кластеров, глобальных кластеров или партнеров кластеров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8400" dirty="0">
                <a:solidFill>
                  <a:srgbClr val="056CB6"/>
                </a:solidFill>
                <a:latin typeface="Arial"/>
                <a:ea typeface="ヒラギノ明朝 ProN W3"/>
              </a:rPr>
              <a:t>Возможность самостоятельного анализа  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8400" dirty="0">
                <a:solidFill>
                  <a:srgbClr val="056CB6"/>
                </a:solidFill>
                <a:latin typeface="Arial"/>
                <a:ea typeface="ヒラギノ明朝 ProN W3"/>
              </a:rPr>
              <a:t>Повышение прозрачности и укрепление партнерства в кластере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8400" dirty="0">
                <a:solidFill>
                  <a:srgbClr val="056CB6"/>
                </a:solidFill>
                <a:latin typeface="Arial"/>
                <a:ea typeface="ヒラギノ明朝 ProN W3"/>
              </a:rPr>
              <a:t>Демонстрация практической пользы и обоснование затрат на координацию</a:t>
            </a:r>
          </a:p>
          <a:p>
            <a:pPr marL="0" indent="0">
              <a:lnSpc>
                <a:spcPct val="200000"/>
              </a:lnSpc>
              <a:buNone/>
            </a:pPr>
            <a:endParaRPr lang="en-US" sz="42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536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МЭКК НЕ предусматривает…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ru-RU" sz="2900" dirty="0">
                <a:solidFill>
                  <a:srgbClr val="056CB6"/>
                </a:solidFill>
                <a:latin typeface="Arial"/>
                <a:ea typeface="ヒラギノ明朝 ProN W3"/>
              </a:rPr>
              <a:t>мониторинг реагирования (оказания услуг) 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ru-RU" sz="2900" dirty="0">
                <a:solidFill>
                  <a:srgbClr val="056CB6"/>
                </a:solidFill>
                <a:latin typeface="Arial"/>
                <a:ea typeface="ヒラギノ明朝 ProN W3"/>
              </a:rPr>
              <a:t>оценку отдельных партнеров и координаторов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ru-RU" sz="2900" dirty="0">
                <a:solidFill>
                  <a:srgbClr val="056CB6"/>
                </a:solidFill>
                <a:latin typeface="Arial"/>
                <a:ea typeface="ヒラギノ明朝 ProN W3"/>
              </a:rPr>
              <a:t>оценку необходимости/срока деактивации кластеров, их слияния и т. д. (обзор архитектуры кластера)</a:t>
            </a:r>
          </a:p>
          <a:p>
            <a:pPr marL="557784" indent="-457200">
              <a:spcBef>
                <a:spcPts val="1200"/>
              </a:spcBef>
              <a:spcAft>
                <a:spcPts val="600"/>
              </a:spcAft>
            </a:pPr>
            <a:r>
              <a:rPr lang="ru-RU" sz="2900" dirty="0">
                <a:solidFill>
                  <a:srgbClr val="056CB6"/>
                </a:solidFill>
                <a:latin typeface="Arial"/>
                <a:ea typeface="ヒラギノ明朝 ProN W3"/>
              </a:rPr>
              <a:t>отказ от использования других инструментов в аналогичных целях</a:t>
            </a:r>
          </a:p>
        </p:txBody>
      </p:sp>
    </p:spTree>
    <p:extLst>
      <p:ext uri="{BB962C8B-B14F-4D97-AF65-F5344CB8AC3E}">
        <p14:creationId xmlns:p14="http://schemas.microsoft.com/office/powerpoint/2010/main" val="1172096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Когда следует проводить МЭКК?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3100">
                <a:solidFill>
                  <a:srgbClr val="056CB6"/>
                </a:solidFill>
                <a:latin typeface="Arial"/>
                <a:ea typeface="ヒラギノ明朝 ProN W3"/>
              </a:rPr>
              <a:t>Затяжные кризисы: ежегодно, при этом конкретные сроки определяются самими кластерами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3100">
                <a:solidFill>
                  <a:srgbClr val="056CB6"/>
                </a:solidFill>
                <a:latin typeface="Arial"/>
                <a:ea typeface="ヒラギノ明朝 ProN W3"/>
              </a:rPr>
              <a:t>Новые чрезвычайные ситуации: через 3-6 месяцев после начала и ежегодно впоследствии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3100">
                <a:solidFill>
                  <a:srgbClr val="056CB6"/>
                </a:solidFill>
                <a:latin typeface="Arial"/>
                <a:ea typeface="ヒラギノ明朝 ProN W3"/>
              </a:rPr>
              <a:t>Если уровень выполнения каких-то из основных функций оказывается низким, МЭКК необходимо проводить чаще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3100">
                <a:solidFill>
                  <a:srgbClr val="056CB6"/>
                </a:solidFill>
                <a:latin typeface="Arial"/>
                <a:ea typeface="ヒラギノ明朝 ProN W3"/>
              </a:rPr>
              <a:t>Следует избегать пересекающихся обязательств (например, процесс стратегического планирования, визиты доноров и т. д.)</a:t>
            </a:r>
          </a:p>
          <a:p>
            <a:pPr>
              <a:lnSpc>
                <a:spcPct val="2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1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Кто участвует?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>
                <a:solidFill>
                  <a:srgbClr val="056CB6"/>
                </a:solidFill>
                <a:latin typeface="Arial"/>
                <a:ea typeface="ヒラギノ明朝 ProN W3"/>
              </a:rPr>
              <a:t>В идеале — все кластеры (координаторы и партнеры кластеров) </a:t>
            </a:r>
          </a:p>
          <a:p>
            <a:r>
              <a:rPr lang="ru-RU" sz="3200">
                <a:solidFill>
                  <a:srgbClr val="056CB6"/>
                </a:solidFill>
                <a:latin typeface="Arial"/>
              </a:rPr>
              <a:t>Глобальные кластеры: техническая и организационная поддержка</a:t>
            </a:r>
          </a:p>
          <a:p>
            <a:r>
              <a:rPr lang="ru-RU" sz="3200">
                <a:solidFill>
                  <a:srgbClr val="056CB6"/>
                </a:solidFill>
                <a:latin typeface="Arial"/>
              </a:rPr>
              <a:t>Местные отделения УКГВ координируют работу между кластерами и обеспечивают участие ГК/ГСГ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65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Этапы МЭКК</a:t>
            </a:r>
          </a:p>
        </p:txBody>
      </p:sp>
      <p:sp>
        <p:nvSpPr>
          <p:cNvPr id="6" name="Freeform 5"/>
          <p:cNvSpPr/>
          <p:nvPr/>
        </p:nvSpPr>
        <p:spPr>
          <a:xfrm>
            <a:off x="1148509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>
                <a:latin typeface="Calibri Light" panose="020F0302020204030204" pitchFamily="34" charset="0"/>
              </a:rPr>
              <a:t>1. Планирование</a:t>
            </a:r>
          </a:p>
        </p:txBody>
      </p:sp>
      <p:sp>
        <p:nvSpPr>
          <p:cNvPr id="7" name="Right Arrow 6"/>
          <p:cNvSpPr/>
          <p:nvPr/>
        </p:nvSpPr>
        <p:spPr>
          <a:xfrm rot="5400000">
            <a:off x="1747126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shade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Freeform 7"/>
          <p:cNvSpPr/>
          <p:nvPr/>
        </p:nvSpPr>
        <p:spPr>
          <a:xfrm>
            <a:off x="1148509" y="4059015"/>
            <a:ext cx="1621234" cy="1136903"/>
          </a:xfrm>
          <a:custGeom>
            <a:avLst/>
            <a:gdLst>
              <a:gd name="connsiteX0" fmla="*/ 0 w 1621234"/>
              <a:gd name="connsiteY0" fmla="*/ 89515 h 895152"/>
              <a:gd name="connsiteX1" fmla="*/ 89515 w 1621234"/>
              <a:gd name="connsiteY1" fmla="*/ 0 h 895152"/>
              <a:gd name="connsiteX2" fmla="*/ 1531719 w 1621234"/>
              <a:gd name="connsiteY2" fmla="*/ 0 h 895152"/>
              <a:gd name="connsiteX3" fmla="*/ 1621234 w 1621234"/>
              <a:gd name="connsiteY3" fmla="*/ 89515 h 895152"/>
              <a:gd name="connsiteX4" fmla="*/ 1621234 w 1621234"/>
              <a:gd name="connsiteY4" fmla="*/ 805637 h 895152"/>
              <a:gd name="connsiteX5" fmla="*/ 1531719 w 1621234"/>
              <a:gd name="connsiteY5" fmla="*/ 895152 h 895152"/>
              <a:gd name="connsiteX6" fmla="*/ 89515 w 1621234"/>
              <a:gd name="connsiteY6" fmla="*/ 895152 h 895152"/>
              <a:gd name="connsiteX7" fmla="*/ 0 w 1621234"/>
              <a:gd name="connsiteY7" fmla="*/ 805637 h 895152"/>
              <a:gd name="connsiteX8" fmla="*/ 0 w 1621234"/>
              <a:gd name="connsiteY8" fmla="*/ 89515 h 895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95152">
                <a:moveTo>
                  <a:pt x="0" y="89515"/>
                </a:moveTo>
                <a:cubicBezTo>
                  <a:pt x="0" y="40077"/>
                  <a:pt x="40077" y="0"/>
                  <a:pt x="89515" y="0"/>
                </a:cubicBezTo>
                <a:lnTo>
                  <a:pt x="1531719" y="0"/>
                </a:lnTo>
                <a:cubicBezTo>
                  <a:pt x="1581157" y="0"/>
                  <a:pt x="1621234" y="40077"/>
                  <a:pt x="1621234" y="89515"/>
                </a:cubicBezTo>
                <a:lnTo>
                  <a:pt x="1621234" y="805637"/>
                </a:lnTo>
                <a:cubicBezTo>
                  <a:pt x="1621234" y="855075"/>
                  <a:pt x="1581157" y="895152"/>
                  <a:pt x="1531719" y="895152"/>
                </a:cubicBezTo>
                <a:lnTo>
                  <a:pt x="89515" y="895152"/>
                </a:lnTo>
                <a:cubicBezTo>
                  <a:pt x="40077" y="895152"/>
                  <a:pt x="0" y="855075"/>
                  <a:pt x="0" y="805637"/>
                </a:cubicBezTo>
                <a:lnTo>
                  <a:pt x="0" y="8951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078" tIns="49078" rIns="49078" bIns="4907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>
                <a:latin typeface="Calibri Light" panose="020F0302020204030204" pitchFamily="34" charset="0"/>
              </a:rPr>
              <a:t>Решение о проведении МЭКК</a:t>
            </a:r>
          </a:p>
        </p:txBody>
      </p:sp>
      <p:sp>
        <p:nvSpPr>
          <p:cNvPr id="9" name="Freeform 8"/>
          <p:cNvSpPr/>
          <p:nvPr/>
        </p:nvSpPr>
        <p:spPr>
          <a:xfrm>
            <a:off x="2996716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13333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13333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>
                <a:latin typeface="Calibri Light" panose="020F0302020204030204" pitchFamily="34" charset="0"/>
              </a:rPr>
              <a:t>2. Опрос</a:t>
            </a:r>
          </a:p>
        </p:txBody>
      </p:sp>
      <p:sp>
        <p:nvSpPr>
          <p:cNvPr id="10" name="Right Arrow 9"/>
          <p:cNvSpPr/>
          <p:nvPr/>
        </p:nvSpPr>
        <p:spPr>
          <a:xfrm rot="5400000">
            <a:off x="3595334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19384"/>
              <a:satOff val="-442"/>
              <a:lumOff val="8285"/>
              <a:alphaOff val="0"/>
            </a:schemeClr>
          </a:lnRef>
          <a:fillRef idx="1">
            <a:schemeClr val="accent4">
              <a:shade val="90000"/>
              <a:hueOff val="-19384"/>
              <a:satOff val="-442"/>
              <a:lumOff val="8285"/>
              <a:alphaOff val="0"/>
            </a:schemeClr>
          </a:fillRef>
          <a:effectRef idx="1">
            <a:schemeClr val="accent4">
              <a:shade val="90000"/>
              <a:hueOff val="-19384"/>
              <a:satOff val="-442"/>
              <a:lumOff val="8285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2996716" y="4059016"/>
            <a:ext cx="1621234" cy="1136898"/>
          </a:xfrm>
          <a:custGeom>
            <a:avLst/>
            <a:gdLst>
              <a:gd name="connsiteX0" fmla="*/ 0 w 1621234"/>
              <a:gd name="connsiteY0" fmla="*/ 89515 h 895148"/>
              <a:gd name="connsiteX1" fmla="*/ 89515 w 1621234"/>
              <a:gd name="connsiteY1" fmla="*/ 0 h 895148"/>
              <a:gd name="connsiteX2" fmla="*/ 1531719 w 1621234"/>
              <a:gd name="connsiteY2" fmla="*/ 0 h 895148"/>
              <a:gd name="connsiteX3" fmla="*/ 1621234 w 1621234"/>
              <a:gd name="connsiteY3" fmla="*/ 89515 h 895148"/>
              <a:gd name="connsiteX4" fmla="*/ 1621234 w 1621234"/>
              <a:gd name="connsiteY4" fmla="*/ 805633 h 895148"/>
              <a:gd name="connsiteX5" fmla="*/ 1531719 w 1621234"/>
              <a:gd name="connsiteY5" fmla="*/ 895148 h 895148"/>
              <a:gd name="connsiteX6" fmla="*/ 89515 w 1621234"/>
              <a:gd name="connsiteY6" fmla="*/ 895148 h 895148"/>
              <a:gd name="connsiteX7" fmla="*/ 0 w 1621234"/>
              <a:gd name="connsiteY7" fmla="*/ 805633 h 895148"/>
              <a:gd name="connsiteX8" fmla="*/ 0 w 1621234"/>
              <a:gd name="connsiteY8" fmla="*/ 89515 h 895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95148">
                <a:moveTo>
                  <a:pt x="0" y="89515"/>
                </a:moveTo>
                <a:cubicBezTo>
                  <a:pt x="0" y="40077"/>
                  <a:pt x="40077" y="0"/>
                  <a:pt x="89515" y="0"/>
                </a:cubicBezTo>
                <a:lnTo>
                  <a:pt x="1531719" y="0"/>
                </a:lnTo>
                <a:cubicBezTo>
                  <a:pt x="1581157" y="0"/>
                  <a:pt x="1621234" y="40077"/>
                  <a:pt x="1621234" y="89515"/>
                </a:cubicBezTo>
                <a:lnTo>
                  <a:pt x="1621234" y="805633"/>
                </a:lnTo>
                <a:cubicBezTo>
                  <a:pt x="1621234" y="855071"/>
                  <a:pt x="1581157" y="895148"/>
                  <a:pt x="1531719" y="895148"/>
                </a:cubicBezTo>
                <a:lnTo>
                  <a:pt x="89515" y="895148"/>
                </a:lnTo>
                <a:cubicBezTo>
                  <a:pt x="40077" y="895148"/>
                  <a:pt x="0" y="855071"/>
                  <a:pt x="0" y="805633"/>
                </a:cubicBezTo>
                <a:lnTo>
                  <a:pt x="0" y="8951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078" tIns="49078" rIns="49078" bIns="4907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dirty="0" err="1">
                <a:latin typeface="Calibri Light" panose="020F0302020204030204" pitchFamily="34" charset="0"/>
              </a:rPr>
              <a:t>Предваритель-ный</a:t>
            </a:r>
            <a:r>
              <a:rPr lang="ru-RU" sz="1800" dirty="0">
                <a:latin typeface="Calibri Light" panose="020F0302020204030204" pitchFamily="34" charset="0"/>
              </a:rPr>
              <a:t> отчет</a:t>
            </a:r>
          </a:p>
        </p:txBody>
      </p:sp>
      <p:sp>
        <p:nvSpPr>
          <p:cNvPr id="12" name="Freeform 11"/>
          <p:cNvSpPr/>
          <p:nvPr/>
        </p:nvSpPr>
        <p:spPr>
          <a:xfrm>
            <a:off x="4844923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26667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26667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>
                <a:latin typeface="Calibri Light" panose="020F0302020204030204" pitchFamily="34" charset="0"/>
              </a:rPr>
              <a:t>3. Анализ и планирование действий</a:t>
            </a:r>
          </a:p>
        </p:txBody>
      </p:sp>
      <p:sp>
        <p:nvSpPr>
          <p:cNvPr id="13" name="Right Arrow 12"/>
          <p:cNvSpPr/>
          <p:nvPr/>
        </p:nvSpPr>
        <p:spPr>
          <a:xfrm rot="5400000">
            <a:off x="5443541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38768"/>
              <a:satOff val="-883"/>
              <a:lumOff val="16570"/>
              <a:alphaOff val="0"/>
            </a:schemeClr>
          </a:lnRef>
          <a:fillRef idx="1">
            <a:schemeClr val="accent4">
              <a:shade val="90000"/>
              <a:hueOff val="-38768"/>
              <a:satOff val="-883"/>
              <a:lumOff val="16570"/>
              <a:alphaOff val="0"/>
            </a:schemeClr>
          </a:fillRef>
          <a:effectRef idx="1">
            <a:schemeClr val="accent4">
              <a:shade val="90000"/>
              <a:hueOff val="-38768"/>
              <a:satOff val="-883"/>
              <a:lumOff val="1657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4844923" y="4060231"/>
            <a:ext cx="1621234" cy="1135357"/>
          </a:xfrm>
          <a:custGeom>
            <a:avLst/>
            <a:gdLst>
              <a:gd name="connsiteX0" fmla="*/ 0 w 1621234"/>
              <a:gd name="connsiteY0" fmla="*/ 95295 h 952945"/>
              <a:gd name="connsiteX1" fmla="*/ 95295 w 1621234"/>
              <a:gd name="connsiteY1" fmla="*/ 0 h 952945"/>
              <a:gd name="connsiteX2" fmla="*/ 1525940 w 1621234"/>
              <a:gd name="connsiteY2" fmla="*/ 0 h 952945"/>
              <a:gd name="connsiteX3" fmla="*/ 1621235 w 1621234"/>
              <a:gd name="connsiteY3" fmla="*/ 95295 h 952945"/>
              <a:gd name="connsiteX4" fmla="*/ 1621234 w 1621234"/>
              <a:gd name="connsiteY4" fmla="*/ 857651 h 952945"/>
              <a:gd name="connsiteX5" fmla="*/ 1525939 w 1621234"/>
              <a:gd name="connsiteY5" fmla="*/ 952946 h 952945"/>
              <a:gd name="connsiteX6" fmla="*/ 95295 w 1621234"/>
              <a:gd name="connsiteY6" fmla="*/ 952945 h 952945"/>
              <a:gd name="connsiteX7" fmla="*/ 0 w 1621234"/>
              <a:gd name="connsiteY7" fmla="*/ 857650 h 952945"/>
              <a:gd name="connsiteX8" fmla="*/ 0 w 1621234"/>
              <a:gd name="connsiteY8" fmla="*/ 95295 h 95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952945">
                <a:moveTo>
                  <a:pt x="0" y="95295"/>
                </a:moveTo>
                <a:cubicBezTo>
                  <a:pt x="0" y="42665"/>
                  <a:pt x="42665" y="0"/>
                  <a:pt x="95295" y="0"/>
                </a:cubicBezTo>
                <a:lnTo>
                  <a:pt x="1525940" y="0"/>
                </a:lnTo>
                <a:cubicBezTo>
                  <a:pt x="1578570" y="0"/>
                  <a:pt x="1621235" y="42665"/>
                  <a:pt x="1621235" y="95295"/>
                </a:cubicBezTo>
                <a:cubicBezTo>
                  <a:pt x="1621235" y="349414"/>
                  <a:pt x="1621234" y="603532"/>
                  <a:pt x="1621234" y="857651"/>
                </a:cubicBezTo>
                <a:cubicBezTo>
                  <a:pt x="1621234" y="910281"/>
                  <a:pt x="1578569" y="952946"/>
                  <a:pt x="1525939" y="952946"/>
                </a:cubicBezTo>
                <a:lnTo>
                  <a:pt x="95295" y="952945"/>
                </a:lnTo>
                <a:cubicBezTo>
                  <a:pt x="42665" y="952945"/>
                  <a:pt x="0" y="910280"/>
                  <a:pt x="0" y="857650"/>
                </a:cubicBezTo>
                <a:lnTo>
                  <a:pt x="0" y="95295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771" tIns="50771" rIns="50771" bIns="5077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dirty="0">
                <a:latin typeface="Calibri Light" panose="020F0302020204030204" pitchFamily="34" charset="0"/>
              </a:rPr>
              <a:t>Итоговый отчет и план действий</a:t>
            </a:r>
          </a:p>
        </p:txBody>
      </p:sp>
      <p:sp>
        <p:nvSpPr>
          <p:cNvPr id="15" name="Freeform 14"/>
          <p:cNvSpPr/>
          <p:nvPr/>
        </p:nvSpPr>
        <p:spPr>
          <a:xfrm>
            <a:off x="6693131" y="2348881"/>
            <a:ext cx="1621234" cy="95031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-4000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>
                <a:latin typeface="Calibri Light" panose="020F0302020204030204" pitchFamily="34" charset="0"/>
              </a:rPr>
              <a:t>4. Мониторинг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7291748" y="3443111"/>
            <a:ext cx="458317" cy="473207"/>
          </a:xfrm>
          <a:prstGeom prst="rightArrow">
            <a:avLst>
              <a:gd name="adj1" fmla="val 66700"/>
              <a:gd name="adj2" fmla="val 50000"/>
            </a:avLst>
          </a:prstGeom>
          <a:solidFill>
            <a:srgbClr val="0070C0"/>
          </a:solidFill>
        </p:spPr>
        <p:style>
          <a:lnRef idx="0">
            <a:schemeClr val="accent4">
              <a:shade val="90000"/>
              <a:hueOff val="-58152"/>
              <a:satOff val="-1325"/>
              <a:lumOff val="24855"/>
              <a:alphaOff val="0"/>
            </a:schemeClr>
          </a:lnRef>
          <a:fillRef idx="1">
            <a:schemeClr val="accent4">
              <a:shade val="90000"/>
              <a:hueOff val="-58152"/>
              <a:satOff val="-1325"/>
              <a:lumOff val="24855"/>
              <a:alphaOff val="0"/>
            </a:schemeClr>
          </a:fillRef>
          <a:effectRef idx="1">
            <a:schemeClr val="accent4">
              <a:shade val="90000"/>
              <a:hueOff val="-58152"/>
              <a:satOff val="-1325"/>
              <a:lumOff val="24855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reeform 16"/>
          <p:cNvSpPr/>
          <p:nvPr/>
        </p:nvSpPr>
        <p:spPr>
          <a:xfrm>
            <a:off x="6693131" y="4060230"/>
            <a:ext cx="1621234" cy="1135357"/>
          </a:xfrm>
          <a:custGeom>
            <a:avLst/>
            <a:gdLst>
              <a:gd name="connsiteX0" fmla="*/ 0 w 1621234"/>
              <a:gd name="connsiteY0" fmla="*/ 86672 h 866724"/>
              <a:gd name="connsiteX1" fmla="*/ 86672 w 1621234"/>
              <a:gd name="connsiteY1" fmla="*/ 0 h 866724"/>
              <a:gd name="connsiteX2" fmla="*/ 1534562 w 1621234"/>
              <a:gd name="connsiteY2" fmla="*/ 0 h 866724"/>
              <a:gd name="connsiteX3" fmla="*/ 1621234 w 1621234"/>
              <a:gd name="connsiteY3" fmla="*/ 86672 h 866724"/>
              <a:gd name="connsiteX4" fmla="*/ 1621234 w 1621234"/>
              <a:gd name="connsiteY4" fmla="*/ 780052 h 866724"/>
              <a:gd name="connsiteX5" fmla="*/ 1534562 w 1621234"/>
              <a:gd name="connsiteY5" fmla="*/ 866724 h 866724"/>
              <a:gd name="connsiteX6" fmla="*/ 86672 w 1621234"/>
              <a:gd name="connsiteY6" fmla="*/ 866724 h 866724"/>
              <a:gd name="connsiteX7" fmla="*/ 0 w 1621234"/>
              <a:gd name="connsiteY7" fmla="*/ 780052 h 866724"/>
              <a:gd name="connsiteX8" fmla="*/ 0 w 1621234"/>
              <a:gd name="connsiteY8" fmla="*/ 86672 h 866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66724">
                <a:moveTo>
                  <a:pt x="0" y="86672"/>
                </a:moveTo>
                <a:cubicBezTo>
                  <a:pt x="0" y="38804"/>
                  <a:pt x="38804" y="0"/>
                  <a:pt x="86672" y="0"/>
                </a:cubicBezTo>
                <a:lnTo>
                  <a:pt x="1534562" y="0"/>
                </a:lnTo>
                <a:cubicBezTo>
                  <a:pt x="1582430" y="0"/>
                  <a:pt x="1621234" y="38804"/>
                  <a:pt x="1621234" y="86672"/>
                </a:cubicBezTo>
                <a:lnTo>
                  <a:pt x="1621234" y="780052"/>
                </a:lnTo>
                <a:cubicBezTo>
                  <a:pt x="1621234" y="827920"/>
                  <a:pt x="1582430" y="866724"/>
                  <a:pt x="1534562" y="866724"/>
                </a:cubicBezTo>
                <a:lnTo>
                  <a:pt x="86672" y="866724"/>
                </a:lnTo>
                <a:cubicBezTo>
                  <a:pt x="38804" y="866724"/>
                  <a:pt x="0" y="827920"/>
                  <a:pt x="0" y="780052"/>
                </a:cubicBezTo>
                <a:lnTo>
                  <a:pt x="0" y="86672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  <a:alpha val="90000"/>
            </a:schemeClr>
          </a:solidFill>
          <a:ln>
            <a:solidFill>
              <a:schemeClr val="bg1">
                <a:lumMod val="95000"/>
                <a:alpha val="9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45" tIns="48245" rIns="48245" bIns="48245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>
                <a:latin typeface="Calibri Light" panose="020F0302020204030204" pitchFamily="34" charset="0"/>
              </a:rPr>
              <a:t>Квартальные отчеты для ГСГ</a:t>
            </a:r>
          </a:p>
        </p:txBody>
      </p:sp>
      <p:sp>
        <p:nvSpPr>
          <p:cNvPr id="18" name="Freeform 17"/>
          <p:cNvSpPr/>
          <p:nvPr/>
        </p:nvSpPr>
        <p:spPr>
          <a:xfrm rot="16200000">
            <a:off x="271407" y="2617026"/>
            <a:ext cx="950318" cy="41402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>
                <a:latin typeface="Calibri Light" panose="020F0302020204030204" pitchFamily="34" charset="0"/>
              </a:rPr>
              <a:t>ЭТАПЫ</a:t>
            </a:r>
          </a:p>
        </p:txBody>
      </p:sp>
      <p:sp>
        <p:nvSpPr>
          <p:cNvPr id="20" name="Freeform 19"/>
          <p:cNvSpPr/>
          <p:nvPr/>
        </p:nvSpPr>
        <p:spPr>
          <a:xfrm rot="16200000">
            <a:off x="178215" y="4420354"/>
            <a:ext cx="1136703" cy="414028"/>
          </a:xfrm>
          <a:custGeom>
            <a:avLst/>
            <a:gdLst>
              <a:gd name="connsiteX0" fmla="*/ 0 w 1621234"/>
              <a:gd name="connsiteY0" fmla="*/ 80365 h 803649"/>
              <a:gd name="connsiteX1" fmla="*/ 80365 w 1621234"/>
              <a:gd name="connsiteY1" fmla="*/ 0 h 803649"/>
              <a:gd name="connsiteX2" fmla="*/ 1540869 w 1621234"/>
              <a:gd name="connsiteY2" fmla="*/ 0 h 803649"/>
              <a:gd name="connsiteX3" fmla="*/ 1621234 w 1621234"/>
              <a:gd name="connsiteY3" fmla="*/ 80365 h 803649"/>
              <a:gd name="connsiteX4" fmla="*/ 1621234 w 1621234"/>
              <a:gd name="connsiteY4" fmla="*/ 723284 h 803649"/>
              <a:gd name="connsiteX5" fmla="*/ 1540869 w 1621234"/>
              <a:gd name="connsiteY5" fmla="*/ 803649 h 803649"/>
              <a:gd name="connsiteX6" fmla="*/ 80365 w 1621234"/>
              <a:gd name="connsiteY6" fmla="*/ 803649 h 803649"/>
              <a:gd name="connsiteX7" fmla="*/ 0 w 1621234"/>
              <a:gd name="connsiteY7" fmla="*/ 723284 h 803649"/>
              <a:gd name="connsiteX8" fmla="*/ 0 w 1621234"/>
              <a:gd name="connsiteY8" fmla="*/ 80365 h 803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1234" h="803649">
                <a:moveTo>
                  <a:pt x="0" y="80365"/>
                </a:moveTo>
                <a:cubicBezTo>
                  <a:pt x="0" y="35981"/>
                  <a:pt x="35981" y="0"/>
                  <a:pt x="80365" y="0"/>
                </a:cubicBezTo>
                <a:lnTo>
                  <a:pt x="1540869" y="0"/>
                </a:lnTo>
                <a:cubicBezTo>
                  <a:pt x="1585253" y="0"/>
                  <a:pt x="1621234" y="35981"/>
                  <a:pt x="1621234" y="80365"/>
                </a:cubicBezTo>
                <a:lnTo>
                  <a:pt x="1621234" y="723284"/>
                </a:lnTo>
                <a:cubicBezTo>
                  <a:pt x="1621234" y="767668"/>
                  <a:pt x="1585253" y="803649"/>
                  <a:pt x="1540869" y="803649"/>
                </a:cubicBezTo>
                <a:lnTo>
                  <a:pt x="80365" y="803649"/>
                </a:lnTo>
                <a:cubicBezTo>
                  <a:pt x="35981" y="803649"/>
                  <a:pt x="0" y="767668"/>
                  <a:pt x="0" y="723284"/>
                </a:cubicBezTo>
                <a:lnTo>
                  <a:pt x="0" y="80365"/>
                </a:lnTo>
                <a:close/>
              </a:path>
            </a:pathLst>
          </a:cu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90000"/>
              <a:hueOff val="0"/>
              <a:satOff val="0"/>
              <a:lumOff val="0"/>
              <a:alphaOff val="0"/>
            </a:schemeClr>
          </a:fillRef>
          <a:effectRef idx="1">
            <a:schemeClr val="accent4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6398" tIns="46398" rIns="46398" bIns="46398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>
                <a:latin typeface="Calibri Light" panose="020F0302020204030204" pitchFamily="34" charset="0"/>
              </a:rPr>
              <a:t>ИТОГОВЫЕ ДОКУМЕНТЫ</a:t>
            </a:r>
          </a:p>
        </p:txBody>
      </p:sp>
    </p:spTree>
    <p:extLst>
      <p:ext uri="{BB962C8B-B14F-4D97-AF65-F5344CB8AC3E}">
        <p14:creationId xmlns:p14="http://schemas.microsoft.com/office/powerpoint/2010/main" val="118521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>
                <a:latin typeface="Arial" panose="020B0604020202020204" pitchFamily="34" charset="0"/>
                <a:cs typeface="Arial" panose="020B0604020202020204" pitchFamily="34" charset="0"/>
              </a:rPr>
              <a:t>Этап I. Планирование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600">
                <a:solidFill>
                  <a:srgbClr val="056CB6"/>
                </a:solidFill>
                <a:latin typeface="Arial"/>
                <a:ea typeface="ヒラギノ明朝 ProN W3"/>
              </a:rPr>
              <a:t>Решение ГСГ по срокам МЭКК и участию в нем</a:t>
            </a:r>
          </a:p>
          <a:p>
            <a:r>
              <a:rPr lang="ru-RU" sz="2600">
                <a:solidFill>
                  <a:srgbClr val="056CB6"/>
                </a:solidFill>
                <a:latin typeface="Arial"/>
                <a:ea typeface="ヒラギノ明朝 ProN W3"/>
              </a:rPr>
              <a:t>Дискуссия Группы по межкластерной координации</a:t>
            </a:r>
          </a:p>
          <a:p>
            <a:r>
              <a:rPr lang="ru-RU" sz="2600">
                <a:solidFill>
                  <a:srgbClr val="056CB6"/>
                </a:solidFill>
                <a:latin typeface="Arial"/>
                <a:ea typeface="ヒラギノ明朝 ProN W3"/>
              </a:rPr>
              <a:t>Встречи в рамках каждого кластера со следующими задачами:</a:t>
            </a:r>
          </a:p>
          <a:p>
            <a:pPr lvl="1"/>
            <a:r>
              <a:rPr lang="ru-RU" sz="2100">
                <a:solidFill>
                  <a:srgbClr val="056CB6"/>
                </a:solidFill>
                <a:latin typeface="Arial"/>
                <a:ea typeface="ヒラギノ明朝 ProN W3"/>
              </a:rPr>
              <a:t>Обсудить цель, процесс, методологию и ожидаемые результаты МЭКК</a:t>
            </a:r>
          </a:p>
          <a:p>
            <a:pPr lvl="1"/>
            <a:r>
              <a:rPr lang="ru-RU" sz="2100">
                <a:solidFill>
                  <a:srgbClr val="056CB6"/>
                </a:solidFill>
                <a:latin typeface="Arial"/>
                <a:ea typeface="ヒラギノ明朝 ProN W3"/>
              </a:rPr>
              <a:t>Определить график, включающий в себя: </a:t>
            </a:r>
          </a:p>
          <a:p>
            <a:pPr lvl="2"/>
            <a:r>
              <a:rPr lang="ru-RU" sz="1900">
                <a:solidFill>
                  <a:srgbClr val="056CB6"/>
                </a:solidFill>
                <a:latin typeface="Arial"/>
                <a:ea typeface="ヒラギノ明朝 ProN W3"/>
              </a:rPr>
              <a:t>даты начала и окончания опроса (около 2-х недель)</a:t>
            </a:r>
          </a:p>
          <a:p>
            <a:pPr lvl="2"/>
            <a:r>
              <a:rPr lang="ru-RU" sz="1900">
                <a:solidFill>
                  <a:srgbClr val="056CB6"/>
                </a:solidFill>
                <a:latin typeface="Arial"/>
                <a:ea typeface="ヒラギノ明朝 ProN W3"/>
              </a:rPr>
              <a:t>распространение предварительного отчета об эффективности координации</a:t>
            </a:r>
          </a:p>
          <a:p>
            <a:pPr lvl="2"/>
            <a:r>
              <a:rPr lang="ru-RU" sz="1900">
                <a:solidFill>
                  <a:srgbClr val="056CB6"/>
                </a:solidFill>
                <a:latin typeface="Arial"/>
                <a:ea typeface="ヒラギノ明朝 ProN W3"/>
              </a:rPr>
              <a:t>проведение совещания кластера для составления итогового отчета об эффективности координации с контекстной информацией и разработки плана действий</a:t>
            </a:r>
          </a:p>
          <a:p>
            <a:pPr lvl="1"/>
            <a:r>
              <a:rPr lang="ru-RU" sz="2100">
                <a:solidFill>
                  <a:srgbClr val="056CB6"/>
                </a:solidFill>
                <a:latin typeface="Arial"/>
                <a:ea typeface="ヒラギノ明朝 ProN W3"/>
              </a:rPr>
              <a:t>Уточнение роли коллег в правительственных структурах</a:t>
            </a:r>
          </a:p>
          <a:p>
            <a:pPr lvl="1"/>
            <a:r>
              <a:rPr lang="ru-RU" sz="2100">
                <a:solidFill>
                  <a:srgbClr val="056CB6"/>
                </a:solidFill>
                <a:latin typeface="Arial"/>
                <a:ea typeface="ヒラギノ明朝 ProN W3"/>
              </a:rPr>
              <a:t>Определение обязательств по выполнению согласованных действий для повышения эффективности</a:t>
            </a:r>
          </a:p>
          <a:p>
            <a:pPr marL="274320" lvl="1" indent="0">
              <a:buNone/>
            </a:pPr>
            <a:endParaRPr lang="en-GB" sz="21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r>
              <a:rPr lang="ru-RU" sz="2600" i="1">
                <a:solidFill>
                  <a:srgbClr val="056CB6"/>
                </a:solidFill>
                <a:latin typeface="Arial"/>
                <a:ea typeface="ヒラギノ明朝 ProN W3"/>
              </a:rPr>
              <a:t>Итоговый документ I: согласованная процедура и сроки проведения МЭКК</a:t>
            </a:r>
          </a:p>
          <a:p>
            <a:endParaRPr lang="en-GB" sz="2400" dirty="0">
              <a:solidFill>
                <a:srgbClr val="056CB6"/>
              </a:solidFill>
              <a:latin typeface="Arial"/>
              <a:ea typeface="ヒラギノ明朝 ProN W3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948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maphoreItemMetadata xmlns="5858627f-d058-4b92-9b52-677b5fd7d454" xsi:nil="true"/>
    <TaxCatchAll xmlns="ca283e0b-db31-4043-a2ef-b80661bf084a">
      <Value>3</Value>
    </TaxCatchAll>
    <ga975397408f43e4b84ec8e5a598e523 xmlns="ca283e0b-db31-4043-a2ef-b80661bf084a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Office of Emergency Prog.-456F</TermName>
          <TermId xmlns="http://schemas.microsoft.com/office/infopath/2007/PartnerControls">98de697e-6403-48a0-9bce-654c90399d04</TermId>
        </TermInfo>
      </Terms>
    </ga975397408f43e4b84ec8e5a598e523>
    <k8c968e8c72a4eda96b7e8fdbe192be2 xmlns="ca283e0b-db31-4043-a2ef-b80661bf084a">
      <Terms xmlns="http://schemas.microsoft.com/office/infopath/2007/PartnerControls"/>
    </k8c968e8c72a4eda96b7e8fdbe192be2>
    <j169e817e0ee4eb8974e6fc4a2762909 xmlns="ca283e0b-db31-4043-a2ef-b80661bf084a">
      <Terms xmlns="http://schemas.microsoft.com/office/infopath/2007/PartnerControls"/>
    </j169e817e0ee4eb8974e6fc4a2762909>
    <DateTransmittedEmail xmlns="ca283e0b-db31-4043-a2ef-b80661bf084a" xsi:nil="true"/>
    <ContentStatus xmlns="ca283e0b-db31-4043-a2ef-b80661bf084a" xsi:nil="true"/>
    <SenderEmail xmlns="ca283e0b-db31-4043-a2ef-b80661bf084a" xsi:nil="true"/>
    <IconOverlay xmlns="http://schemas.microsoft.com/sharepoint/v4" xsi:nil="true"/>
    <ContentLanguage xmlns="ca283e0b-db31-4043-a2ef-b80661bf084a">English</ContentLanguage>
    <j048a4f9aaad4a8990a1d5e5f53cb451 xmlns="ca283e0b-db31-4043-a2ef-b80661bf084a">
      <Terms xmlns="http://schemas.microsoft.com/office/infopath/2007/PartnerControls"/>
    </j048a4f9aaad4a8990a1d5e5f53cb451>
    <h6a71f3e574e4344bc34f3fc9dd20054 xmlns="ca283e0b-db31-4043-a2ef-b80661bf084a">
      <Terms xmlns="http://schemas.microsoft.com/office/infopath/2007/PartnerControls"/>
    </h6a71f3e574e4344bc34f3fc9dd20054>
    <Region xmlns="9ed9fcfb-f8ee-47eb-b2c7-1969beac171e" xsi:nil="true"/>
    <TaxKeywordTaxHTField xmlns="5858627f-d058-4b92-9b52-677b5fd7d454">
      <Terms xmlns="http://schemas.microsoft.com/office/infopath/2007/PartnerControls"/>
    </TaxKeywordTaxHTField>
    <CategoryDescription xmlns="http://schemas.microsoft.com/sharepoint.v3" xsi:nil="true"/>
    <RecipientsEmail xmlns="ca283e0b-db31-4043-a2ef-b80661bf084a" xsi:nil="true"/>
    <mda26ace941f4791a7314a339fee829c xmlns="ca283e0b-db31-4043-a2ef-b80661bf084a">
      <Terms xmlns="http://schemas.microsoft.com/office/infopath/2007/PartnerControls"/>
    </mda26ace941f4791a7314a339fee829c>
    <WrittenBy xmlns="ca283e0b-db31-4043-a2ef-b80661bf084a">
      <UserInfo>
        <DisplayName/>
        <AccountId xsi:nil="true"/>
        <AccountType/>
      </UserInfo>
    </WrittenBy>
    <_dlc_DocId xmlns="5858627f-d058-4b92-9b52-677b5fd7d454">EMOPSGCCU-2115730714-4515</_dlc_DocId>
    <_dlc_DocIdUrl xmlns="5858627f-d058-4b92-9b52-677b5fd7d454">
      <Url>https://unicef.sharepoint.com/teams/EMOPS-GCCU/_layouts/15/DocIdRedir.aspx?ID=EMOPSGCCU-2115730714-4515</Url>
      <Description>EMOPSGCCU-2115730714-4515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UNICEF Document" ma:contentTypeID="0x0101009BA85F8052A6DA4FA3E31FF9F74C697000DC3A2DF121B8294D95C146BCAFB28402" ma:contentTypeVersion="276" ma:contentTypeDescription="" ma:contentTypeScope="" ma:versionID="96a2a5adad18c0d727917fd9c1a07e88">
  <xsd:schema xmlns:xsd="http://www.w3.org/2001/XMLSchema" xmlns:xs="http://www.w3.org/2001/XMLSchema" xmlns:p="http://schemas.microsoft.com/office/2006/metadata/properties" xmlns:ns1="http://schemas.microsoft.com/sharepoint/v3" xmlns:ns2="ca283e0b-db31-4043-a2ef-b80661bf084a" xmlns:ns3="http://schemas.microsoft.com/sharepoint.v3" xmlns:ns4="5858627f-d058-4b92-9b52-677b5fd7d454" xmlns:ns5="9ed9fcfb-f8ee-47eb-b2c7-1969beac171e" xmlns:ns6="http://schemas.microsoft.com/sharepoint/v4" targetNamespace="http://schemas.microsoft.com/office/2006/metadata/properties" ma:root="true" ma:fieldsID="b2d20c59859cc3ab323fbc4da7f361ef" ns1:_="" ns2:_="" ns3:_="" ns4:_="" ns5:_="" ns6:_="">
    <xsd:import namespace="http://schemas.microsoft.com/sharepoint/v3"/>
    <xsd:import namespace="ca283e0b-db31-4043-a2ef-b80661bf084a"/>
    <xsd:import namespace="http://schemas.microsoft.com/sharepoint.v3"/>
    <xsd:import namespace="5858627f-d058-4b92-9b52-677b5fd7d454"/>
    <xsd:import namespace="9ed9fcfb-f8ee-47eb-b2c7-1969beac171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rittenBy" minOccurs="0"/>
                <xsd:element ref="ns2:ContentLanguage" minOccurs="0"/>
                <xsd:element ref="ns3:CategoryDescription" minOccurs="0"/>
                <xsd:element ref="ns2:RecipientsEmail" minOccurs="0"/>
                <xsd:element ref="ns2:SenderEmail" minOccurs="0"/>
                <xsd:element ref="ns2:DateTransmittedEmail" minOccurs="0"/>
                <xsd:element ref="ns2:k8c968e8c72a4eda96b7e8fdbe192be2" minOccurs="0"/>
                <xsd:element ref="ns2:ga975397408f43e4b84ec8e5a598e523" minOccurs="0"/>
                <xsd:element ref="ns2:mda26ace941f4791a7314a339fee829c" minOccurs="0"/>
                <xsd:element ref="ns2:TaxCatchAllLabel" minOccurs="0"/>
                <xsd:element ref="ns2:TaxCatchAll" minOccurs="0"/>
                <xsd:element ref="ns2:h6a71f3e574e4344bc34f3fc9dd20054" minOccurs="0"/>
                <xsd:element ref="ns2:ContentStatus" minOccurs="0"/>
                <xsd:element ref="ns2:j169e817e0ee4eb8974e6fc4a2762909" minOccurs="0"/>
                <xsd:element ref="ns2:j048a4f9aaad4a8990a1d5e5f53cb451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5:MediaServiceAutoTags" minOccurs="0"/>
                <xsd:element ref="ns5:MediaServiceGenerationTime" minOccurs="0"/>
                <xsd:element ref="ns5:MediaServiceEventHashCode" minOccurs="0"/>
                <xsd:element ref="ns4:SharedWithUsers" minOccurs="0"/>
                <xsd:element ref="ns4:SharedWithDetails" minOccurs="0"/>
                <xsd:element ref="ns5:Region" minOccurs="0"/>
                <xsd:element ref="ns5:MediaServiceOCR" minOccurs="0"/>
                <xsd:element ref="ns5:MediaServiceAutoKeyPoints" minOccurs="0"/>
                <xsd:element ref="ns5:MediaServiceKeyPoints" minOccurs="0"/>
                <xsd:element ref="ns5:MediaServiceLocation" minOccurs="0"/>
                <xsd:element ref="ns6:IconOverlay" minOccurs="0"/>
                <xsd:element ref="ns1:_vti_ItemDeclaredRecord" minOccurs="0"/>
                <xsd:element ref="ns1:_vti_ItemHoldRecordStatus" minOccurs="0"/>
                <xsd:element ref="ns4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4:SemaphoreItemMetadata" minOccurs="0"/>
                <xsd:element ref="ns5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45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46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283e0b-db31-4043-a2ef-b80661bf084a" elementFormDefault="qualified">
    <xsd:import namespace="http://schemas.microsoft.com/office/2006/documentManagement/types"/>
    <xsd:import namespace="http://schemas.microsoft.com/office/infopath/2007/PartnerControls"/>
    <xsd:element name="WrittenBy" ma:index="3" nillable="true" ma:displayName="Written By" ma:description="‘Written By’ is auto-completed with the name of the uploader, but can be edited if you are uploading on behalf of someone else." ma:list="UserInfo" ma:SharePointGroup="0" ma:internalName="Written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ntentLanguage" ma:index="4" nillable="true" ma:displayName="Content Language *" ma:default="English" ma:format="RadioButtons" ma:indexed="true" ma:internalName="ContentLanguage" ma:readOnly="false">
      <xsd:simpleType>
        <xsd:restriction base="dms:Choice">
          <xsd:enumeration value="English"/>
          <xsd:enumeration value="French"/>
          <xsd:enumeration value="Spanish"/>
          <xsd:enumeration value="Russian"/>
          <xsd:enumeration value="Chinese"/>
          <xsd:enumeration value="Arabic"/>
          <xsd:enumeration value="other"/>
        </xsd:restriction>
      </xsd:simpleType>
    </xsd:element>
    <xsd:element name="RecipientsEmail" ma:index="9" nillable="true" ma:displayName="Recipients (email)" ma:hidden="true" ma:internalName="RecipientsEmail" ma:readOnly="false">
      <xsd:simpleType>
        <xsd:restriction base="dms:Text">
          <xsd:maxLength value="255"/>
        </xsd:restriction>
      </xsd:simpleType>
    </xsd:element>
    <xsd:element name="SenderEmail" ma:index="10" nillable="true" ma:displayName="Sender (email)" ma:hidden="true" ma:internalName="SenderEmail" ma:readOnly="false">
      <xsd:simpleType>
        <xsd:restriction base="dms:Text">
          <xsd:maxLength value="255"/>
        </xsd:restriction>
      </xsd:simpleType>
    </xsd:element>
    <xsd:element name="DateTransmittedEmail" ma:index="11" nillable="true" ma:displayName="Date transmitted (email)" ma:format="DateTime" ma:hidden="true" ma:internalName="DateTransmittedEmail" ma:readOnly="false">
      <xsd:simpleType>
        <xsd:restriction base="dms:DateTime"/>
      </xsd:simpleType>
    </xsd:element>
    <xsd:element name="k8c968e8c72a4eda96b7e8fdbe192be2" ma:index="12" nillable="true" ma:taxonomy="true" ma:internalName="k8c968e8c72a4eda96b7e8fdbe192be2" ma:taxonomyFieldName="GeographicScope" ma:displayName="Geographic Scope" ma:default="" ma:fieldId="{48c968e8-c72a-4eda-96b7-e8fdbe192be2}" ma:taxonomyMulti="true" ma:sspId="73f51738-d318-4883-9d64-4f0bd0ccc55e" ma:termSetId="0a00fedf-defc-4fe3-a3bf-9929b29a638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975397408f43e4b84ec8e5a598e523" ma:index="16" nillable="true" ma:taxonomy="true" ma:internalName="ga975397408f43e4b84ec8e5a598e523" ma:taxonomyFieldName="OfficeDivision" ma:displayName="Office/Division *" ma:default="32;#Office of Emergency Prog.-456F|98de697e-6403-48a0-9bce-654c90399d04" ma:fieldId="{0a975397-408f-43e4-b84e-c8e5a598e523}" ma:sspId="73f51738-d318-4883-9d64-4f0bd0ccc55e" ma:termSetId="1761a25e-44f4-4213-964a-f96c515e12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a26ace941f4791a7314a339fee829c" ma:index="17" nillable="true" ma:taxonomy="true" ma:internalName="mda26ace941f4791a7314a339fee829c" ma:taxonomyFieldName="DocumentType" ma:displayName="Document Type *" ma:indexed="true" ma:readOnly="false" ma:default="" ma:fieldId="{6da26ace-941f-4791-a731-4a339fee829c}" ma:sspId="73f51738-d318-4883-9d64-4f0bd0ccc55e" ma:termSetId="f93b6877-8902-4378-8587-5ec85f36e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8" nillable="true" ma:displayName="Taxonomy Catch All Column1" ma:hidden="true" ma:list="{e129f4a5-dc42-4d6e-b210-548907d0accc}" ma:internalName="TaxCatchAllLabel" ma:readOnly="true" ma:showField="CatchAllDataLabel" ma:web="5858627f-d058-4b92-9b52-677b5fd7d4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hidden="true" ma:list="{e129f4a5-dc42-4d6e-b210-548907d0accc}" ma:internalName="TaxCatchAll" ma:showField="CatchAllData" ma:web="5858627f-d058-4b92-9b52-677b5fd7d4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6a71f3e574e4344bc34f3fc9dd20054" ma:index="23" nillable="true" ma:taxonomy="true" ma:internalName="h6a71f3e574e4344bc34f3fc9dd20054" ma:taxonomyFieldName="Topic" ma:displayName="Topic *" ma:readOnly="false" ma:default="" ma:fieldId="{16a71f3e-574e-4344-bc34-f3fc9dd20054}" ma:taxonomyMulti="true" ma:sspId="73f51738-d318-4883-9d64-4f0bd0ccc55e" ma:termSetId="9561e0e6-71cf-4f3c-87c3-08a6b5d907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ntentStatus" ma:index="25" nillable="true" ma:displayName="Content Status" ma:description="Optional column to indicate document status: no status, draft, final or expired.​" ma:format="RadioButtons" ma:internalName="ContentStatus">
      <xsd:simpleType>
        <xsd:restriction base="dms:Choice">
          <xsd:enumeration value="­"/>
          <xsd:enumeration value="Draft"/>
          <xsd:enumeration value="Final"/>
          <xsd:enumeration value="Expired"/>
        </xsd:restriction>
      </xsd:simpleType>
    </xsd:element>
    <xsd:element name="j169e817e0ee4eb8974e6fc4a2762909" ma:index="26" nillable="true" ma:taxonomy="true" ma:internalName="j169e817e0ee4eb8974e6fc4a2762909" ma:taxonomyFieldName="CriticalForLongTermRetention" ma:displayName="Critical for long-term retention?" ma:default="" ma:fieldId="{3169e817-e0ee-4eb8-974e-6fc4a2762909}" ma:sspId="73f51738-d318-4883-9d64-4f0bd0ccc55e" ma:termSetId="59f85175-3dbf-4592-9c1d-453af9da4e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048a4f9aaad4a8990a1d5e5f53cb451" ma:index="28" nillable="true" ma:taxonomy="true" ma:internalName="j048a4f9aaad4a8990a1d5e5f53cb451" ma:taxonomyFieldName="SystemDTAC" ma:displayName="System-DT-AC" ma:default="" ma:fieldId="{3048a4f9-aaad-4a89-90a1-d5e5f53cb451}" ma:sspId="73f51738-d318-4883-9d64-4f0bd0ccc55e" ma:termSetId="1e3381f3-a35f-499a-9a3c-017e5423e02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internalName="Category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8627f-d058-4b92-9b52-677b5fd7d454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47" nillable="true" ma:taxonomy="true" ma:internalName="TaxKeywordTaxHTField" ma:taxonomyFieldName="TaxKeyword" ma:displayName="Enterprise Keywords" ma:fieldId="{23f27201-bee3-471e-b2e7-b64fd8b7ca38}" ma:taxonomyMulti="true" ma:sspId="73f51738-d318-4883-9d64-4f0bd0ccc55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4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4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5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emaphoreItemMetadata" ma:index="51" nillable="true" ma:displayName="Semaphore Status" ma:hidden="true" ma:internalName="SemaphoreItemMeta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9fcfb-f8ee-47eb-b2c7-1969beac17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Tags" ma:internalName="MediaServiceAutoTags" ma:readOnly="true">
      <xsd:simpleType>
        <xsd:restriction base="dms:Text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Region" ma:index="39" nillable="true" ma:displayName="Region" ma:format="Dropdown" ma:internalName="Region">
      <xsd:simpleType>
        <xsd:restriction base="dms:Choice">
          <xsd:enumeration value="MENA"/>
          <xsd:enumeration value="ECARO"/>
        </xsd:restriction>
      </xsd:simple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3" nillable="true" ma:displayName="Location" ma:internalName="MediaServiceLocation" ma:readOnly="true">
      <xsd:simpleType>
        <xsd:restriction base="dms:Text"/>
      </xsd:simpleType>
    </xsd:element>
    <xsd:element name="MediaLengthInSeconds" ma:index="5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?mso-contentType ?>
<SharedContentType xmlns="Microsoft.SharePoint.Taxonomy.ContentTypeSync" SourceId="73f51738-d318-4883-9d64-4f0bd0ccc55e" ContentTypeId="0x0101009BA85F8052A6DA4FA3E31FF9F74C6970" PreviousValue="false"/>
</file>

<file path=customXml/itemProps1.xml><?xml version="1.0" encoding="utf-8"?>
<ds:datastoreItem xmlns:ds="http://schemas.openxmlformats.org/officeDocument/2006/customXml" ds:itemID="{D39C9EAD-2AFC-4324-9410-371719D4FD14}">
  <ds:schemaRefs>
    <ds:schemaRef ds:uri="http://schemas.microsoft.com/office/2006/metadata/properties"/>
    <ds:schemaRef ds:uri="http://schemas.microsoft.com/office/infopath/2007/PartnerControls"/>
    <ds:schemaRef ds:uri="5858627f-d058-4b92-9b52-677b5fd7d454"/>
    <ds:schemaRef ds:uri="ca283e0b-db31-4043-a2ef-b80661bf084a"/>
    <ds:schemaRef ds:uri="http://schemas.microsoft.com/sharepoint/v4"/>
    <ds:schemaRef ds:uri="9ed9fcfb-f8ee-47eb-b2c7-1969beac171e"/>
    <ds:schemaRef ds:uri="http://schemas.microsoft.com/sharepoint.v3"/>
  </ds:schemaRefs>
</ds:datastoreItem>
</file>

<file path=customXml/itemProps2.xml><?xml version="1.0" encoding="utf-8"?>
<ds:datastoreItem xmlns:ds="http://schemas.openxmlformats.org/officeDocument/2006/customXml" ds:itemID="{63C41A4E-3A52-40B9-BE61-55B38AA98A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39CA75-A164-4B41-9442-93563AB9A3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490E225-DE17-4ABE-8ECC-54AD0A7084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283e0b-db31-4043-a2ef-b80661bf084a"/>
    <ds:schemaRef ds:uri="http://schemas.microsoft.com/sharepoint.v3"/>
    <ds:schemaRef ds:uri="5858627f-d058-4b92-9b52-677b5fd7d454"/>
    <ds:schemaRef ds:uri="9ed9fcfb-f8ee-47eb-b2c7-1969beac171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952ECD21-5805-4750-AC4C-23F3277871E1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A3333301-CA37-4EFB-A410-F1671CE4516C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19073</TotalTime>
  <Words>1663</Words>
  <Application>Microsoft Office PowerPoint</Application>
  <PresentationFormat>On-screen Show (4:3)</PresentationFormat>
  <Paragraphs>190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Georgia</vt:lpstr>
      <vt:lpstr>Wingdings</vt:lpstr>
      <vt:lpstr>Wingdings 2</vt:lpstr>
      <vt:lpstr>Civic</vt:lpstr>
      <vt:lpstr>Мониторинг эффективности координации кластера</vt:lpstr>
      <vt:lpstr>Что такое МЭКК?</vt:lpstr>
      <vt:lpstr>Как возник МЭКК?</vt:lpstr>
      <vt:lpstr>Цели мониторинга эффективности кластера</vt:lpstr>
      <vt:lpstr>МЭКК НЕ предусматривает…</vt:lpstr>
      <vt:lpstr>Когда следует проводить МЭКК?</vt:lpstr>
      <vt:lpstr>Кто участвует?</vt:lpstr>
      <vt:lpstr>Этапы МЭКК</vt:lpstr>
      <vt:lpstr>Этап I. Планирование</vt:lpstr>
      <vt:lpstr>Этап II. Опрос</vt:lpstr>
      <vt:lpstr>Этап II. Опрос</vt:lpstr>
      <vt:lpstr>Этап II. Опрос</vt:lpstr>
      <vt:lpstr>Этап II. Опрос</vt:lpstr>
      <vt:lpstr>Этап III. Анализ кластера и планирование действий </vt:lpstr>
      <vt:lpstr>Этап III. Анализ кластера и планирование действий</vt:lpstr>
      <vt:lpstr>Этап IV. Последующий контроль и мониторинг </vt:lpstr>
    </vt:vector>
  </TitlesOfParts>
  <Company>OCHA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Cluster Performance Monitoring</dc:title>
  <dc:creator>gawood@unicef.org</dc:creator>
  <cp:lastModifiedBy>Volodymyr Kalinin</cp:lastModifiedBy>
  <cp:revision>95</cp:revision>
  <cp:lastPrinted>2014-01-30T10:10:56Z</cp:lastPrinted>
  <dcterms:created xsi:type="dcterms:W3CDTF">2013-10-25T12:33:47Z</dcterms:created>
  <dcterms:modified xsi:type="dcterms:W3CDTF">2021-11-03T08:36:23Z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0x0101009BA85F8052A6DA4FA3E31FF9F74C697000DC3A2DF121B8294D95C146BCAFB28402</vt:lpwstr>
  </property>
  <property fmtid="{D5CDD505-2E9C-101B-9397-08002B2CF9AE}" pid="3" name="OfficeDivision">
    <vt:lpwstr>3;#Office of Emergency Prog.-456F|98de697e-6403-48a0-9bce-654c90399d04</vt:lpwstr>
  </property>
  <property fmtid="{D5CDD505-2E9C-101B-9397-08002B2CF9AE}" pid="4" name="_dlc_DocIdItemGuid">
    <vt:lpwstr>7d68a158-7291-4d39-824f-0a8de5cab064</vt:lpwstr>
  </property>
  <property fmtid="{D5CDD505-2E9C-101B-9397-08002B2CF9AE}" pid="5" name="TaxKeyword">
    <vt:lpwstr/>
  </property>
  <property fmtid="{D5CDD505-2E9C-101B-9397-08002B2CF9AE}" pid="6" name="SystemDTAC">
    <vt:lpwstr/>
  </property>
  <property fmtid="{D5CDD505-2E9C-101B-9397-08002B2CF9AE}" pid="7" name="Topic">
    <vt:lpwstr/>
  </property>
  <property fmtid="{D5CDD505-2E9C-101B-9397-08002B2CF9AE}" pid="8" name="CriticalForLongTermRetention">
    <vt:lpwstr/>
  </property>
  <property fmtid="{D5CDD505-2E9C-101B-9397-08002B2CF9AE}" pid="9" name="DocumentType">
    <vt:lpwstr/>
  </property>
  <property fmtid="{D5CDD505-2E9C-101B-9397-08002B2CF9AE}" pid="10" name="GeographicScope">
    <vt:lpwstr/>
  </property>
</Properties>
</file>