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7"/>
  </p:sldMasterIdLst>
  <p:notesMasterIdLst>
    <p:notesMasterId r:id="rId24"/>
  </p:notesMasterIdLst>
  <p:handoutMasterIdLst>
    <p:handoutMasterId r:id="rId25"/>
  </p:handoutMasterIdLst>
  <p:sldIdLst>
    <p:sldId id="256" r:id="rId8"/>
    <p:sldId id="269" r:id="rId9"/>
    <p:sldId id="257" r:id="rId10"/>
    <p:sldId id="258" r:id="rId11"/>
    <p:sldId id="263" r:id="rId12"/>
    <p:sldId id="281" r:id="rId13"/>
    <p:sldId id="261" r:id="rId14"/>
    <p:sldId id="282" r:id="rId15"/>
    <p:sldId id="278" r:id="rId16"/>
    <p:sldId id="260" r:id="rId17"/>
    <p:sldId id="275" r:id="rId18"/>
    <p:sldId id="276" r:id="rId19"/>
    <p:sldId id="266" r:id="rId20"/>
    <p:sldId id="264" r:id="rId21"/>
    <p:sldId id="265" r:id="rId22"/>
    <p:sldId id="280" r:id="rId2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5" autoAdjust="0"/>
  </p:normalViewPr>
  <p:slideViewPr>
    <p:cSldViewPr>
      <p:cViewPr varScale="1">
        <p:scale>
          <a:sx n="74" d="100"/>
          <a:sy n="74" d="100"/>
        </p:scale>
        <p:origin x="857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0" d="100"/>
          <a:sy n="70" d="100"/>
        </p:scale>
        <p:origin x="-1290" y="21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o De Sandra Julaia" userId="57a090f2-fbe2-40fc-97e1-e2958b57fcd4" providerId="ADAL" clId="{A813DCCC-2340-4953-A71D-97E278EC79C7}"/>
    <pc:docChg chg="custSel modSld">
      <pc:chgData name="Claudio De Sandra Julaia" userId="57a090f2-fbe2-40fc-97e1-e2958b57fcd4" providerId="ADAL" clId="{A813DCCC-2340-4953-A71D-97E278EC79C7}" dt="2021-11-11T11:09:27.153" v="47" actId="20577"/>
      <pc:docMkLst>
        <pc:docMk/>
      </pc:docMkLst>
      <pc:sldChg chg="modSp mod">
        <pc:chgData name="Claudio De Sandra Julaia" userId="57a090f2-fbe2-40fc-97e1-e2958b57fcd4" providerId="ADAL" clId="{A813DCCC-2340-4953-A71D-97E278EC79C7}" dt="2021-11-11T11:05:28.656" v="0" actId="20577"/>
        <pc:sldMkLst>
          <pc:docMk/>
          <pc:sldMk cId="4064206734" sldId="256"/>
        </pc:sldMkLst>
        <pc:spChg chg="mod">
          <ac:chgData name="Claudio De Sandra Julaia" userId="57a090f2-fbe2-40fc-97e1-e2958b57fcd4" providerId="ADAL" clId="{A813DCCC-2340-4953-A71D-97E278EC79C7}" dt="2021-11-11T11:05:28.656" v="0" actId="20577"/>
          <ac:spMkLst>
            <pc:docMk/>
            <pc:sldMk cId="4064206734" sldId="256"/>
            <ac:spMk id="2" creationId="{00000000-0000-0000-0000-000000000000}"/>
          </ac:spMkLst>
        </pc:spChg>
      </pc:sldChg>
      <pc:sldChg chg="modSp mod">
        <pc:chgData name="Claudio De Sandra Julaia" userId="57a090f2-fbe2-40fc-97e1-e2958b57fcd4" providerId="ADAL" clId="{A813DCCC-2340-4953-A71D-97E278EC79C7}" dt="2021-11-11T11:06:20.105" v="5" actId="20577"/>
        <pc:sldMkLst>
          <pc:docMk/>
          <pc:sldMk cId="4150536098" sldId="258"/>
        </pc:sldMkLst>
        <pc:spChg chg="mod">
          <ac:chgData name="Claudio De Sandra Julaia" userId="57a090f2-fbe2-40fc-97e1-e2958b57fcd4" providerId="ADAL" clId="{A813DCCC-2340-4953-A71D-97E278EC79C7}" dt="2021-11-11T11:06:20.105" v="5" actId="20577"/>
          <ac:spMkLst>
            <pc:docMk/>
            <pc:sldMk cId="4150536098" sldId="258"/>
            <ac:spMk id="2" creationId="{00000000-0000-0000-0000-000000000000}"/>
          </ac:spMkLst>
        </pc:spChg>
      </pc:sldChg>
      <pc:sldChg chg="modSp mod">
        <pc:chgData name="Claudio De Sandra Julaia" userId="57a090f2-fbe2-40fc-97e1-e2958b57fcd4" providerId="ADAL" clId="{A813DCCC-2340-4953-A71D-97E278EC79C7}" dt="2021-11-11T11:06:40.313" v="9" actId="20577"/>
        <pc:sldMkLst>
          <pc:docMk/>
          <pc:sldMk cId="1172096363" sldId="263"/>
        </pc:sldMkLst>
        <pc:spChg chg="mod">
          <ac:chgData name="Claudio De Sandra Julaia" userId="57a090f2-fbe2-40fc-97e1-e2958b57fcd4" providerId="ADAL" clId="{A813DCCC-2340-4953-A71D-97E278EC79C7}" dt="2021-11-11T11:06:40.313" v="9" actId="20577"/>
          <ac:spMkLst>
            <pc:docMk/>
            <pc:sldMk cId="1172096363" sldId="263"/>
            <ac:spMk id="3" creationId="{00000000-0000-0000-0000-000000000000}"/>
          </ac:spMkLst>
        </pc:spChg>
      </pc:sldChg>
      <pc:sldChg chg="modSp mod">
        <pc:chgData name="Claudio De Sandra Julaia" userId="57a090f2-fbe2-40fc-97e1-e2958b57fcd4" providerId="ADAL" clId="{A813DCCC-2340-4953-A71D-97E278EC79C7}" dt="2021-11-11T11:08:44.989" v="41" actId="20577"/>
        <pc:sldMkLst>
          <pc:docMk/>
          <pc:sldMk cId="751082375" sldId="265"/>
        </pc:sldMkLst>
        <pc:spChg chg="mod">
          <ac:chgData name="Claudio De Sandra Julaia" userId="57a090f2-fbe2-40fc-97e1-e2958b57fcd4" providerId="ADAL" clId="{A813DCCC-2340-4953-A71D-97E278EC79C7}" dt="2021-11-11T11:08:44.989" v="41" actId="20577"/>
          <ac:spMkLst>
            <pc:docMk/>
            <pc:sldMk cId="751082375" sldId="265"/>
            <ac:spMk id="3" creationId="{00000000-0000-0000-0000-000000000000}"/>
          </ac:spMkLst>
        </pc:spChg>
      </pc:sldChg>
      <pc:sldChg chg="modSp mod">
        <pc:chgData name="Claudio De Sandra Julaia" userId="57a090f2-fbe2-40fc-97e1-e2958b57fcd4" providerId="ADAL" clId="{A813DCCC-2340-4953-A71D-97E278EC79C7}" dt="2021-11-11T11:08:08.445" v="19" actId="20577"/>
        <pc:sldMkLst>
          <pc:docMk/>
          <pc:sldMk cId="0" sldId="266"/>
        </pc:sldMkLst>
        <pc:spChg chg="mod">
          <ac:chgData name="Claudio De Sandra Julaia" userId="57a090f2-fbe2-40fc-97e1-e2958b57fcd4" providerId="ADAL" clId="{A813DCCC-2340-4953-A71D-97E278EC79C7}" dt="2021-11-11T11:08:08.445" v="19" actId="20577"/>
          <ac:spMkLst>
            <pc:docMk/>
            <pc:sldMk cId="0" sldId="266"/>
            <ac:spMk id="3" creationId="{00000000-0000-0000-0000-000000000000}"/>
          </ac:spMkLst>
        </pc:spChg>
      </pc:sldChg>
      <pc:sldChg chg="modSp mod">
        <pc:chgData name="Claudio De Sandra Julaia" userId="57a090f2-fbe2-40fc-97e1-e2958b57fcd4" providerId="ADAL" clId="{A813DCCC-2340-4953-A71D-97E278EC79C7}" dt="2021-11-11T11:05:50.585" v="3" actId="20577"/>
        <pc:sldMkLst>
          <pc:docMk/>
          <pc:sldMk cId="2776330416" sldId="269"/>
        </pc:sldMkLst>
        <pc:spChg chg="mod">
          <ac:chgData name="Claudio De Sandra Julaia" userId="57a090f2-fbe2-40fc-97e1-e2958b57fcd4" providerId="ADAL" clId="{A813DCCC-2340-4953-A71D-97E278EC79C7}" dt="2021-11-11T11:05:50.585" v="3" actId="20577"/>
          <ac:spMkLst>
            <pc:docMk/>
            <pc:sldMk cId="2776330416" sldId="269"/>
            <ac:spMk id="3" creationId="{00000000-0000-0000-0000-000000000000}"/>
          </ac:spMkLst>
        </pc:spChg>
      </pc:sldChg>
      <pc:sldChg chg="modSp mod">
        <pc:chgData name="Claudio De Sandra Julaia" userId="57a090f2-fbe2-40fc-97e1-e2958b57fcd4" providerId="ADAL" clId="{A813DCCC-2340-4953-A71D-97E278EC79C7}" dt="2021-11-11T11:07:32.803" v="16" actId="6549"/>
        <pc:sldMkLst>
          <pc:docMk/>
          <pc:sldMk cId="2236948040" sldId="278"/>
        </pc:sldMkLst>
        <pc:spChg chg="mod">
          <ac:chgData name="Claudio De Sandra Julaia" userId="57a090f2-fbe2-40fc-97e1-e2958b57fcd4" providerId="ADAL" clId="{A813DCCC-2340-4953-A71D-97E278EC79C7}" dt="2021-11-11T11:07:32.803" v="16" actId="6549"/>
          <ac:spMkLst>
            <pc:docMk/>
            <pc:sldMk cId="2236948040" sldId="278"/>
            <ac:spMk id="3" creationId="{00000000-0000-0000-0000-000000000000}"/>
          </ac:spMkLst>
        </pc:spChg>
      </pc:sldChg>
      <pc:sldChg chg="modSp mod">
        <pc:chgData name="Claudio De Sandra Julaia" userId="57a090f2-fbe2-40fc-97e1-e2958b57fcd4" providerId="ADAL" clId="{A813DCCC-2340-4953-A71D-97E278EC79C7}" dt="2021-11-11T11:09:27.153" v="47" actId="20577"/>
        <pc:sldMkLst>
          <pc:docMk/>
          <pc:sldMk cId="2914322357" sldId="280"/>
        </pc:sldMkLst>
        <pc:spChg chg="mod">
          <ac:chgData name="Claudio De Sandra Julaia" userId="57a090f2-fbe2-40fc-97e1-e2958b57fcd4" providerId="ADAL" clId="{A813DCCC-2340-4953-A71D-97E278EC79C7}" dt="2021-11-11T11:09:13.478" v="45" actId="20577"/>
          <ac:spMkLst>
            <pc:docMk/>
            <pc:sldMk cId="2914322357" sldId="280"/>
            <ac:spMk id="2" creationId="{00000000-0000-0000-0000-000000000000}"/>
          </ac:spMkLst>
        </pc:spChg>
        <pc:spChg chg="mod">
          <ac:chgData name="Claudio De Sandra Julaia" userId="57a090f2-fbe2-40fc-97e1-e2958b57fcd4" providerId="ADAL" clId="{A813DCCC-2340-4953-A71D-97E278EC79C7}" dt="2021-11-11T11:09:27.153" v="47" actId="20577"/>
          <ac:spMkLst>
            <pc:docMk/>
            <pc:sldMk cId="2914322357" sldId="280"/>
            <ac:spMk id="3" creationId="{00000000-0000-0000-0000-000000000000}"/>
          </ac:spMkLst>
        </pc:spChg>
      </pc:sldChg>
      <pc:sldChg chg="modSp mod">
        <pc:chgData name="Claudio De Sandra Julaia" userId="57a090f2-fbe2-40fc-97e1-e2958b57fcd4" providerId="ADAL" clId="{A813DCCC-2340-4953-A71D-97E278EC79C7}" dt="2021-11-11T11:07:17.426" v="15" actId="20577"/>
        <pc:sldMkLst>
          <pc:docMk/>
          <pc:sldMk cId="1185215931" sldId="282"/>
        </pc:sldMkLst>
        <pc:spChg chg="mod">
          <ac:chgData name="Claudio De Sandra Julaia" userId="57a090f2-fbe2-40fc-97e1-e2958b57fcd4" providerId="ADAL" clId="{A813DCCC-2340-4953-A71D-97E278EC79C7}" dt="2021-11-11T11:07:17.426" v="15" actId="20577"/>
          <ac:spMkLst>
            <pc:docMk/>
            <pc:sldMk cId="1185215931" sldId="282"/>
            <ac:spMk id="1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9BC2E-B910-4D78-8FED-D142F4AB34B7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E0EF2-D4BE-4306-861C-70AAF170B6B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52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8CEB8-E80E-4023-ACB1-2215A2C40D7C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369B4-255C-497A-8D6F-3C0D2ADFF37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2331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3080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475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932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u="sng" dirty="0">
                <a:latin typeface="Arial" pitchFamily="34" charset="0"/>
                <a:cs typeface="Arial" pitchFamily="34" charset="0"/>
              </a:rPr>
              <a:t>Informação contextual (se solicitada):</a:t>
            </a:r>
            <a:r>
              <a:rPr lang="pt-PT" sz="1200" dirty="0">
                <a:latin typeface="Arial" pitchFamily="34" charset="0"/>
                <a:cs typeface="Arial" pitchFamily="34" charset="0"/>
              </a:rPr>
              <a:t> no relatório, existe uma coluna denominada “Classe de desempenho”.</a:t>
            </a:r>
            <a:r>
              <a:rPr lang="pt-PT" sz="1200" baseline="0" dirty="0">
                <a:latin typeface="Arial" pitchFamily="34" charset="0"/>
                <a:cs typeface="Arial" pitchFamily="34" charset="0"/>
              </a:rPr>
              <a:t>  Cada função principal obtém uma pontuação (a média) com base no cálculo das respostas aos questionários.  </a:t>
            </a:r>
            <a:r>
              <a:rPr lang="pt-PT" sz="1200" dirty="0">
                <a:latin typeface="Arial" pitchFamily="34" charset="0"/>
                <a:cs typeface="Arial" pitchFamily="34" charset="0"/>
              </a:rPr>
              <a:t>A pontuação é classificada numa escala de quatro classes de desempenho: </a:t>
            </a:r>
          </a:p>
          <a:p>
            <a:pPr marL="228600" indent="-228600" rtl="0" eaLnBrk="1" fontAlgn="t" latinLnBrk="0" hangingPunct="1">
              <a:buFont typeface="+mj-lt"/>
              <a:buAutoNum type="arabicPeriod"/>
            </a:pPr>
            <a:r>
              <a:rPr lang="pt-PT" sz="1200" b="0" i="0" u="none" strike="noStrik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Verde = Forte (&gt; 0,75) </a:t>
            </a:r>
          </a:p>
          <a:p>
            <a:pPr marL="228600" indent="-228600" rtl="0" eaLnBrk="1" fontAlgn="t" latinLnBrk="0" hangingPunct="1">
              <a:buFont typeface="+mj-lt"/>
              <a:buAutoNum type="arabicPeriod"/>
            </a:pPr>
            <a:r>
              <a:rPr lang="pt-PT" sz="1200" b="0" i="0" u="none" strike="noStrik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Amarelo = Satisfatório (0,51-0,75</a:t>
            </a:r>
            <a:r>
              <a:rPr lang="pt-PT" sz="1200" b="0" i="0" u="none" strike="noStrike" baseline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28600" indent="-228600" rtl="0" eaLnBrk="1" fontAlgn="t" latinLnBrk="0" hangingPunct="1">
              <a:buFont typeface="+mj-lt"/>
              <a:buAutoNum type="arabicPeriod"/>
            </a:pPr>
            <a:r>
              <a:rPr lang="pt-PT" sz="1200" b="0" i="0" u="none" strike="noStrik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Laranja = Insatisfatório (0,26-0,50)</a:t>
            </a:r>
          </a:p>
          <a:p>
            <a:pPr marL="228600" indent="-228600" rtl="0" eaLnBrk="1" fontAlgn="t" latinLnBrk="0" hangingPunct="1">
              <a:buFont typeface="+mj-lt"/>
              <a:buAutoNum type="arabicPeriod"/>
            </a:pPr>
            <a:r>
              <a:rPr lang="pt-PT" sz="1200" b="0" i="0" u="none" strike="noStrik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Vermelho = Fraco (≤ 0,25)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baseline="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b="0" dirty="0">
                <a:latin typeface="Arial" pitchFamily="34" charset="0"/>
                <a:cs typeface="Arial" pitchFamily="34" charset="0"/>
                <a:sym typeface="Wingdings" pitchFamily="2" charset="2"/>
              </a:rPr>
              <a:t> A pontuação para cada pergunta auxilia na identificação das funções que necessitam de melhoria e apoio adicional.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2655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364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657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Recomenda-se que o ponto da situação do progresso efetuado nas reuniões do Cluster seja registado nas atas da reunião.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84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PT" b="1" u="sng" dirty="0"/>
              <a:t>Apoio dos Clusters globais e do OCHA: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Pode ser providenciado apoio de facilitação pelos secretariados dos Clusters globais e da sede do OCHA.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É providenciado apoio técnico à implementação dos questionários da CPM pelos Clusters que dispõem da ferramenta de inquérito e o OCHA presta apoio técnico aos Clusters que não a têm.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Em crises prolongadas, a CPM deve ser implementada anualmente, mas são os Clusters a decidir quando fazê-lo.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Se várias das funções principais forem registadas como fracas, exigindo monitorização e seguimento mais frequentes das medidas de melhoria, recomenda-se que a CPM seja implementada com maior regularidade.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A experiência demonstra que é difícil implementar a CPM num contexto em que os Clusters tenham compromissos simultâneos (por exemplo: o processo de planeamento estratégico, visitas de doadores, etc.) ou em que a sua arquitetura esteja em transição.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727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Baseada numa revisão da resposta humanitária a grandes catástrofes em 2010 e 2011 (Haiti e Paquistão).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Definidas 55 medidas pelos dirigentes do IASC em dezembro de 2011, centradas na liderança, na coordenação e na responsabilidade para com as populações afetadas.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As medidas visam simplificar processos e mecanismos, melhorar a comunicação e a colaboração entre organizações e criar confiança no sistema humanitário como um todo.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Apela à mudança nos métodos operacionais e à concentração de atenções nos resultados e não apenas no processo. A melhoria da coordenação e da responsabilização são elementos essenciais desta agenda. </a:t>
            </a:r>
          </a:p>
          <a:p>
            <a:endParaRPr lang="en-GB" dirty="0"/>
          </a:p>
          <a:p>
            <a:r>
              <a:rPr lang="pt-PT" dirty="0"/>
              <a:t>Subgrupo de Trabalho do IASC: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AT -&gt; SWG incumbido de rever a orientação do Cluster e ponderar maneiras de monitorizar o desempenho da sua coordenação ao nível nacional.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Em setembro de 2012, uma ferramenta de monitorização de desempenho da coordenação tinha sido desenvolvida e estava a ser testada em alguns países-piloto (Paquistão, Somália e Sudão do Sul).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As ferramentas de monitorização de desempenho da coordenação e a frequência dos relatórios foram aprovadas pelo Grupo de Trabalho do IASC em agosto de 2012 e partilhadas com os dirigentes do IASC em dezembro de 2012.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202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b="1" u="sng" dirty="0"/>
              <a:t>Perguntas sobre </a:t>
            </a:r>
            <a:r>
              <a:rPr lang="pt-PT" b="1" u="sng" baseline="0" dirty="0"/>
              <a:t>responsabilidade para com as populações afetadas</a:t>
            </a:r>
            <a:r>
              <a:rPr lang="pt-PT" b="1" u="sng" dirty="0"/>
              <a:t>:</a:t>
            </a:r>
          </a:p>
          <a:p>
            <a:pPr marL="228600" indent="-228600">
              <a:buFont typeface="+mj-lt"/>
              <a:buAutoNum type="arabicPeriod"/>
            </a:pPr>
            <a:r>
              <a:rPr lang="pt-PT" baseline="0" dirty="0"/>
              <a:t>Sempre que possível, os parceiros do Cluster/a sua organização utilizaram mecanismos (acordados pelos parceiros do Cluster) para consultar e envolver as populações afetadas na tomada de decisões?</a:t>
            </a:r>
          </a:p>
          <a:p>
            <a:pPr marL="228600" indent="-228600">
              <a:buFont typeface="+mj-lt"/>
              <a:buAutoNum type="arabicPeriod"/>
            </a:pPr>
            <a:r>
              <a:rPr lang="pt-PT" baseline="0" dirty="0"/>
              <a:t>Sempre que possível, os parceiros do Cluster/a sua organização utilizaram mecanismos (acordados pelos parceiros do Cluster) para receber, investigar e agir em relação a queixas sobre a assistência prestada?</a:t>
            </a:r>
          </a:p>
          <a:p>
            <a:pPr marL="0" indent="0">
              <a:buFont typeface="+mj-lt"/>
              <a:buNone/>
            </a:pPr>
            <a:endParaRPr lang="en-US" dirty="0"/>
          </a:p>
          <a:p>
            <a:pPr marL="0" indent="0">
              <a:buFont typeface="+mj-lt"/>
              <a:buNone/>
            </a:pPr>
            <a:r>
              <a:rPr lang="pt-PT" dirty="0"/>
              <a:t>O apoio às populações afetadas é fortalecido através de uma melhor coordenação e do aumento da inclusão da questão no processo de tomada de decisões.</a:t>
            </a:r>
            <a:r>
              <a:rPr lang="pt-PT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9737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479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459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b="1" u="sng" dirty="0"/>
              <a:t>Coordenação da CPM: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000000"/>
                </a:solidFill>
              </a:rPr>
              <a:t>De preferência, todos os Clusters realizam o exercício de CPM ao mesmo tempo.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000000"/>
                </a:solidFill>
              </a:rPr>
              <a:t>Se não houver concordância do HC/HCT e/ou dos Clusters para realizar a CPM em todos os Clusters, os Clusters individuais (ou em pequenos grupos) são livres de implementar a CPM por si mesmos, com apoio do seu Cluster global.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Se o Cluster nacional expressar interesse na implementação da CPM junto do Cluster global, este deve (i) incentivar o Cluster nacional a falar com os outros Clusters e com o gabinete do OCHA para incentivar a participação multi-Cluster e (ii) informar o OCHA, que por sua vez informará o gabinete do OCHA competente.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PT" dirty="0"/>
              <a:t>Se houver expressão de interesse junto da sede do OCHA, este deve (i) informar os Clusters globais, que acompanharão os Clusters nacionais e apoiarão a sua tomada de decisões e (ii) contactar o gabinete nacional, que pode apoiar uma abordagem multi-Cluster.</a:t>
            </a:r>
          </a:p>
          <a:p>
            <a:pPr lvl="1"/>
            <a:endParaRPr lang="en-GB" sz="1400" dirty="0"/>
          </a:p>
          <a:p>
            <a:pPr lvl="1"/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338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364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Importante:</a:t>
            </a:r>
          </a:p>
          <a:p>
            <a:pPr marL="171450" indent="-171450">
              <a:buFontTx/>
              <a:buChar char="-"/>
            </a:pPr>
            <a:r>
              <a:rPr lang="pt-PT" dirty="0"/>
              <a:t>Partilhar a ligação certa com as pessoas certas, ou seja, não partilhe a ligação para o coordenador do Cluster com os parceiros do Cluster nem partilhe ligações entre Clusters.</a:t>
            </a:r>
          </a:p>
          <a:p>
            <a:pPr marL="171450" indent="-171450">
              <a:buFontTx/>
              <a:buChar char="-"/>
            </a:pPr>
            <a:r>
              <a:rPr lang="pt-PT" dirty="0"/>
              <a:t>Não inserir informações sensíveis nas caixas de comentários, uma vez que estas farão automaticamente parte do Relatório Preliminar sobre o Desempenho da Coordenação. Em princípio, tais comentários devem ser retirados, mas é melhor prevenir do que remediar.</a:t>
            </a:r>
          </a:p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764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DF778CD-858C-4A11-8297-34FC4A84C413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DF778CD-858C-4A11-8297-34FC4A84C413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DF778CD-858C-4A11-8297-34FC4A84C413}" type="datetimeFigureOut">
              <a:rPr lang="en-GB" smtClean="0"/>
              <a:pPr/>
              <a:t>11/11/2021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63824"/>
          </a:xfrm>
        </p:spPr>
        <p:txBody>
          <a:bodyPr>
            <a:normAutofit/>
          </a:bodyPr>
          <a:lstStyle/>
          <a:p>
            <a:r>
              <a:rPr lang="pt-PT" sz="3600" dirty="0">
                <a:solidFill>
                  <a:srgbClr val="056CB6"/>
                </a:solidFill>
                <a:latin typeface="Arial"/>
                <a:ea typeface="ヒラギノ明朝 ProN W3"/>
                <a:cs typeface="+mn-cs"/>
              </a:rPr>
              <a:t>Monitoria de desempenho da coordenação do Cluster (CCPM)</a:t>
            </a:r>
          </a:p>
        </p:txBody>
      </p:sp>
    </p:spTree>
    <p:extLst>
      <p:ext uri="{BB962C8B-B14F-4D97-AF65-F5344CB8AC3E}">
        <p14:creationId xmlns:p14="http://schemas.microsoft.com/office/powerpoint/2010/main" val="4064206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Etapa II: Inquérito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pt-PT" sz="2800" dirty="0">
                <a:solidFill>
                  <a:srgbClr val="056CB6"/>
                </a:solidFill>
                <a:latin typeface="Arial"/>
                <a:ea typeface="ヒラギノ明朝 ProN W3"/>
              </a:rPr>
              <a:t>Três questionários </a:t>
            </a:r>
            <a:r>
              <a:rPr lang="pt-PT" sz="2800" i="1" dirty="0">
                <a:solidFill>
                  <a:srgbClr val="056CB6"/>
                </a:solidFill>
                <a:latin typeface="Arial"/>
                <a:ea typeface="ヒラギノ明朝 ProN W3"/>
              </a:rPr>
              <a:t>online:</a:t>
            </a:r>
          </a:p>
          <a:p>
            <a:pPr marL="788670" lvl="1" indent="-514350" algn="just">
              <a:spcBef>
                <a:spcPts val="0"/>
              </a:spcBef>
              <a:buFont typeface="+mj-lt"/>
              <a:buAutoNum type="romanLcPeriod"/>
            </a:pPr>
            <a:r>
              <a:rPr lang="pt-PT" sz="2300" dirty="0">
                <a:solidFill>
                  <a:srgbClr val="056CB6"/>
                </a:solidFill>
                <a:latin typeface="Arial"/>
                <a:ea typeface="ヒラギノ明朝 ProN W3"/>
              </a:rPr>
              <a:t>Relatório de Descrição do Cluster, preenchido pelo coordenador do Cluster</a:t>
            </a:r>
          </a:p>
          <a:p>
            <a:pPr marL="788670" lvl="1" indent="-514350" algn="just">
              <a:spcBef>
                <a:spcPts val="0"/>
              </a:spcBef>
              <a:buFont typeface="+mj-lt"/>
              <a:buAutoNum type="romanLcPeriod"/>
            </a:pPr>
            <a:r>
              <a:rPr lang="pt-PT" sz="2300" dirty="0">
                <a:solidFill>
                  <a:srgbClr val="056CB6"/>
                </a:solidFill>
                <a:latin typeface="Arial"/>
                <a:ea typeface="ヒラギノ明朝 ProN W3"/>
              </a:rPr>
              <a:t>Questionário sobre o desempenho da coordenação, preenchido pelo coordenador do Cluster, cerca de 25 min.</a:t>
            </a:r>
          </a:p>
          <a:p>
            <a:pPr marL="788670" lvl="1" indent="-514350" algn="just">
              <a:spcBef>
                <a:spcPts val="0"/>
              </a:spcBef>
              <a:buFont typeface="+mj-lt"/>
              <a:buAutoNum type="romanLcPeriod"/>
            </a:pPr>
            <a:r>
              <a:rPr lang="pt-PT" sz="2300" dirty="0">
                <a:solidFill>
                  <a:srgbClr val="056CB6"/>
                </a:solidFill>
                <a:latin typeface="Arial"/>
                <a:ea typeface="ヒラギノ明朝 ProN W3"/>
              </a:rPr>
              <a:t>Questionário sobre o desempenho da coordenação, preenchido pelos parceiros do Cluster, cerca de 25 min.</a:t>
            </a:r>
          </a:p>
          <a:p>
            <a:pPr algn="just">
              <a:spcBef>
                <a:spcPts val="0"/>
              </a:spcBef>
            </a:pPr>
            <a:r>
              <a:rPr lang="pt-PT" sz="2800" dirty="0">
                <a:solidFill>
                  <a:srgbClr val="056CB6"/>
                </a:solidFill>
                <a:latin typeface="Arial"/>
                <a:ea typeface="ヒラギノ明朝 ProN W3"/>
              </a:rPr>
              <a:t>Importante: </a:t>
            </a:r>
          </a:p>
          <a:p>
            <a:pPr lvl="1" algn="just">
              <a:spcBef>
                <a:spcPts val="0"/>
              </a:spcBef>
            </a:pPr>
            <a:r>
              <a:rPr lang="pt-PT" sz="2300" dirty="0">
                <a:solidFill>
                  <a:srgbClr val="056CB6"/>
                </a:solidFill>
                <a:latin typeface="Arial"/>
                <a:ea typeface="ヒラギノ明朝 ProN W3"/>
              </a:rPr>
              <a:t>As respostas são anónimas, mas devem ser evitados comentários sensíveis</a:t>
            </a:r>
          </a:p>
          <a:p>
            <a:pPr lvl="1" algn="just">
              <a:spcBef>
                <a:spcPts val="0"/>
              </a:spcBef>
            </a:pPr>
            <a:r>
              <a:rPr lang="pt-PT" sz="2300" dirty="0">
                <a:solidFill>
                  <a:srgbClr val="056CB6"/>
                </a:solidFill>
                <a:latin typeface="Arial"/>
                <a:ea typeface="ヒラギノ明朝 ProN W3"/>
              </a:rPr>
              <a:t>Importante responder ao questionário na íntegra</a:t>
            </a:r>
          </a:p>
          <a:p>
            <a:pPr lvl="1" algn="just">
              <a:spcBef>
                <a:spcPts val="0"/>
              </a:spcBef>
            </a:pPr>
            <a:r>
              <a:rPr lang="pt-PT" sz="2300" dirty="0">
                <a:solidFill>
                  <a:srgbClr val="056CB6"/>
                </a:solidFill>
                <a:latin typeface="Arial"/>
                <a:ea typeface="ヒラギノ明朝 ProN W3"/>
                <a:sym typeface="Times New Roman" pitchFamily="18" charset="0"/>
              </a:rPr>
              <a:t>Os resultados do inquérito só são partilhados externamente depois do Cluster os contextualizar</a:t>
            </a:r>
          </a:p>
          <a:p>
            <a:pPr algn="just">
              <a:spcBef>
                <a:spcPts val="0"/>
              </a:spcBef>
            </a:pPr>
            <a:endParaRPr lang="en-US" sz="28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algn="just">
              <a:spcBef>
                <a:spcPts val="0"/>
              </a:spcBef>
            </a:pPr>
            <a:endParaRPr lang="en-GB" sz="28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buNone/>
            </a:pPr>
            <a:endParaRPr lang="en-US" sz="2400" dirty="0">
              <a:solidFill>
                <a:srgbClr val="056CB6"/>
              </a:solidFill>
              <a:latin typeface="Arial"/>
              <a:ea typeface="ヒラギノ明朝 ProN W3"/>
            </a:endParaRPr>
          </a:p>
        </p:txBody>
      </p:sp>
    </p:spTree>
    <p:extLst>
      <p:ext uri="{BB962C8B-B14F-4D97-AF65-F5344CB8AC3E}">
        <p14:creationId xmlns:p14="http://schemas.microsoft.com/office/powerpoint/2010/main" val="723976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Etapa II: Inquérito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GB" sz="38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buNone/>
            </a:pPr>
            <a:r>
              <a:rPr lang="pt-PT" sz="6000" dirty="0">
                <a:solidFill>
                  <a:srgbClr val="056CB6"/>
                </a:solidFill>
                <a:latin typeface="Arial"/>
                <a:ea typeface="ヒラギノ明朝 ProN W3"/>
              </a:rPr>
              <a:t>Exemplos de perguntas do inquérito: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pt-PT" sz="4000" dirty="0">
                <a:solidFill>
                  <a:srgbClr val="056CB6"/>
                </a:solidFill>
                <a:latin typeface="Arial"/>
                <a:ea typeface="ヒラギノ明朝 ProN W3"/>
              </a:rPr>
              <a:t>“O Cluster acordou com os seus parceiros os formatos para a monitorização e o relato de necessidades?”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sz="35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pt-PT" sz="3500" i="1" dirty="0">
                <a:solidFill>
                  <a:srgbClr val="056CB6"/>
                </a:solidFill>
                <a:latin typeface="Arial"/>
                <a:ea typeface="ヒラギノ明朝 ProN W3"/>
              </a:rPr>
              <a:t>Sim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sz="35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pt-PT" sz="3500" i="1" dirty="0">
                <a:solidFill>
                  <a:srgbClr val="056CB6"/>
                </a:solidFill>
                <a:latin typeface="Arial"/>
                <a:ea typeface="ヒラギノ明朝 ProN W3"/>
              </a:rPr>
              <a:t>Não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sz="35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pt-PT" sz="3500" i="1" dirty="0">
                <a:solidFill>
                  <a:srgbClr val="056CB6"/>
                </a:solidFill>
                <a:latin typeface="Arial"/>
                <a:ea typeface="ヒラギノ明朝 ProN W3"/>
              </a:rPr>
              <a:t>Não sei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3300" i="1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PT" sz="4000" dirty="0">
                <a:solidFill>
                  <a:srgbClr val="056CB6"/>
                </a:solidFill>
                <a:latin typeface="Arial"/>
                <a:ea typeface="ヒラギノ明朝 ProN W3"/>
              </a:rPr>
              <a:t>“A sua organização procedeu ao relato através desses formatos?”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sz="34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pt-PT" sz="3400" i="1" dirty="0">
                <a:solidFill>
                  <a:srgbClr val="056CB6"/>
                </a:solidFill>
                <a:latin typeface="Arial"/>
                <a:ea typeface="ヒラギノ明朝 ProN W3"/>
              </a:rPr>
              <a:t>Nunca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sz="34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pt-PT" sz="3400" i="1" dirty="0">
                <a:solidFill>
                  <a:srgbClr val="056CB6"/>
                </a:solidFill>
                <a:latin typeface="Arial"/>
                <a:ea typeface="ヒラギノ明朝 ProN W3"/>
              </a:rPr>
              <a:t>Raramente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sz="34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pt-PT" sz="3400" i="1" dirty="0">
                <a:solidFill>
                  <a:srgbClr val="056CB6"/>
                </a:solidFill>
                <a:latin typeface="Arial"/>
                <a:ea typeface="ヒラギノ明朝 ProN W3"/>
              </a:rPr>
              <a:t>Com alguma frequência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sz="34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pt-PT" sz="3400" i="1" dirty="0">
                <a:solidFill>
                  <a:srgbClr val="056CB6"/>
                </a:solidFill>
                <a:latin typeface="Arial"/>
                <a:ea typeface="ヒラギノ明朝 ProN W3"/>
              </a:rPr>
              <a:t>Muito regularmente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t-PT" sz="34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pt-PT" sz="3400" i="1" dirty="0">
                <a:solidFill>
                  <a:srgbClr val="056CB6"/>
                </a:solidFill>
                <a:latin typeface="Arial"/>
                <a:ea typeface="ヒラギノ明朝 ProN W3"/>
              </a:rPr>
              <a:t>Não sei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GB" sz="3400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915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758952"/>
          </a:xfrm>
        </p:spPr>
        <p:txBody>
          <a:bodyPr>
            <a:noAutofit/>
          </a:bodyPr>
          <a:lstStyle/>
          <a:p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Etapa II: Inquérito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00584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pt-PT" sz="2400" dirty="0">
                <a:solidFill>
                  <a:srgbClr val="056CB6"/>
                </a:solidFill>
                <a:latin typeface="Arial"/>
                <a:ea typeface="ヒラギノ明朝 ProN W3"/>
              </a:rPr>
              <a:t>Análise e pontuação da situação de desempenho</a:t>
            </a:r>
          </a:p>
          <a:p>
            <a:pPr marL="557784" indent="-457200">
              <a:lnSpc>
                <a:spcPct val="140000"/>
              </a:lnSpc>
              <a:spcBef>
                <a:spcPts val="0"/>
              </a:spcBef>
            </a:pPr>
            <a:r>
              <a:rPr lang="pt-PT" sz="2000" dirty="0">
                <a:solidFill>
                  <a:srgbClr val="056CB6"/>
                </a:solidFill>
                <a:latin typeface="Arial"/>
                <a:ea typeface="ヒラギノ明朝 ProN W3"/>
              </a:rPr>
              <a:t>A pontuação média para cada subcategoria é calculada com base nos resultados agregados dos parceiros e do coordenador. </a:t>
            </a:r>
          </a:p>
          <a:p>
            <a:pPr marL="557784" indent="-457200">
              <a:lnSpc>
                <a:spcPct val="140000"/>
              </a:lnSpc>
              <a:spcBef>
                <a:spcPts val="0"/>
              </a:spcBef>
            </a:pPr>
            <a:r>
              <a:rPr lang="pt-PT" sz="2000" dirty="0">
                <a:solidFill>
                  <a:srgbClr val="056CB6"/>
                </a:solidFill>
                <a:latin typeface="Arial"/>
                <a:ea typeface="ヒラギノ明朝 ProN W3"/>
              </a:rPr>
              <a:t>A pontuação média é classificada em quatro classes de desempenho: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286569"/>
              </p:ext>
            </p:extLst>
          </p:nvPr>
        </p:nvGraphicFramePr>
        <p:xfrm>
          <a:off x="1187624" y="4036568"/>
          <a:ext cx="674407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9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16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Pontuação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6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Classe de desempenho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&gt; 0,75%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6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Verde = Forte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0,51-0,75%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6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Amarelo = Satisfatório (necessita de </a:t>
                      </a:r>
                      <a:r>
                        <a:rPr lang="pt-PT" sz="1600" baseline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pequenos melhoramentos)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0,26-0,50%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6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Laranja = Insatisfatório (necessita de grandes melhoramentos)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 Light" panose="020F0302020204030204" pitchFamily="34" charset="0"/>
                          <a:ea typeface="Times New Roman"/>
                          <a:cs typeface="Arial" panose="020B0604020202020204" pitchFamily="34" charset="0"/>
                        </a:rPr>
                        <a:t>≤ 0,25%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6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Vermelho = Fraco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742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534400" cy="648072"/>
          </a:xfrm>
        </p:spPr>
        <p:txBody>
          <a:bodyPr>
            <a:noAutofit/>
          </a:bodyPr>
          <a:lstStyle/>
          <a:p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Etapa II: Inquérito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pt-PT" sz="2800" i="1" dirty="0">
                <a:solidFill>
                  <a:srgbClr val="056CB6"/>
                </a:solidFill>
                <a:latin typeface="Arial"/>
                <a:ea typeface="ヒラギノ明朝 ProN W3"/>
              </a:rPr>
              <a:t>Produto II: Os resultados do inquérito são ponderados e compilados num relatório</a:t>
            </a: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277880"/>
              </p:ext>
            </p:extLst>
          </p:nvPr>
        </p:nvGraphicFramePr>
        <p:xfrm>
          <a:off x="402567" y="2492896"/>
          <a:ext cx="8433767" cy="391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1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2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1400" dirty="0">
                          <a:latin typeface="Calibri Light" panose="020F0302020204030204" pitchFamily="34" charset="0"/>
                        </a:rPr>
                        <a:t>Categoria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>
                          <a:latin typeface="Calibri Light" panose="020F0302020204030204" pitchFamily="34" charset="0"/>
                        </a:rPr>
                        <a:t>Pontuação de desempenho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b="1" dirty="0">
                          <a:latin typeface="Calibri Light" panose="020F0302020204030204" pitchFamily="34" charset="0"/>
                        </a:rPr>
                        <a:t>1. Apoio à prestação de serviços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dirty="0">
                          <a:latin typeface="Calibri Light" panose="020F0302020204030204" pitchFamily="34" charset="0"/>
                        </a:rPr>
                        <a:t>1.1 Providenciar uma plataforma que assegure a condução da prestação de serviços com base no plano de resposta humanitária e nas prioridades estratégicas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>
                          <a:latin typeface="Calibri Light" panose="020F0302020204030204" pitchFamily="34" charset="0"/>
                        </a:rPr>
                        <a:t>Bom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dirty="0">
                          <a:latin typeface="Calibri Light" panose="020F0302020204030204" pitchFamily="34" charset="0"/>
                        </a:rPr>
                        <a:t>1.2 Desenvolver mecanismos para eliminar a duplicação da prestação de serviços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>
                          <a:latin typeface="Calibri Light" panose="020F0302020204030204" pitchFamily="34" charset="0"/>
                        </a:rPr>
                        <a:t>Insatisfatório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b="1" dirty="0">
                          <a:latin typeface="Calibri Light" panose="020F0302020204030204" pitchFamily="34" charset="0"/>
                        </a:rPr>
                        <a:t>2. Fundamentação das decisões estratégicas do coordenador humanitário (HC) e da equipa humanitária nacional (HCT)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b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2.1 Preparar avaliações de necessidades e análises de lacunas (entre Clusters e no seio dos mesmos, através de ferramentas de gestão da informação conforme necessário) para fundamentar a definição de prioridades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b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Satisfatório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b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2.2 Identificar e encontrar soluções para lacunas (emergentes), obstáculos, duplicações e problemas transversais</a:t>
                      </a:r>
                      <a:endParaRPr lang="en-GB" sz="1400" b="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b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Fraco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b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2.3 Formular prioridades com base na análise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b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Satisfatório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Etapa III: Análise do Cluster e planeamento da ação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t-PT" sz="2800" dirty="0">
                <a:solidFill>
                  <a:srgbClr val="056CB6"/>
                </a:solidFill>
                <a:latin typeface="Arial"/>
                <a:ea typeface="ヒラギノ明朝 ProN W3"/>
              </a:rPr>
              <a:t>Rever/corrigir o relatório preliminar</a:t>
            </a:r>
          </a:p>
          <a:p>
            <a:pPr>
              <a:spcBef>
                <a:spcPts val="0"/>
              </a:spcBef>
            </a:pPr>
            <a:r>
              <a:rPr lang="pt-PT" sz="2800" dirty="0">
                <a:solidFill>
                  <a:srgbClr val="056CB6"/>
                </a:solidFill>
                <a:latin typeface="Arial"/>
                <a:ea typeface="ヒラギノ明朝 ProN W3"/>
              </a:rPr>
              <a:t>Explicar/contextualizar as conclusões</a:t>
            </a:r>
          </a:p>
          <a:p>
            <a:pPr>
              <a:spcBef>
                <a:spcPts val="0"/>
              </a:spcBef>
            </a:pPr>
            <a:r>
              <a:rPr lang="pt-PT" sz="2800" dirty="0">
                <a:solidFill>
                  <a:srgbClr val="056CB6"/>
                </a:solidFill>
                <a:latin typeface="Arial"/>
                <a:ea typeface="ヒラギノ明朝 ProN W3"/>
              </a:rPr>
              <a:t>Identificar medidas de melhoria (com incidência no desempenho fraco e insatisfatório), calendarizar e designar responsáveies pelo seguimento</a:t>
            </a:r>
          </a:p>
          <a:p>
            <a:pPr algn="just">
              <a:spcBef>
                <a:spcPts val="0"/>
              </a:spcBef>
            </a:pPr>
            <a:r>
              <a:rPr lang="pt-PT" sz="2800" dirty="0">
                <a:solidFill>
                  <a:srgbClr val="056CB6"/>
                </a:solidFill>
                <a:latin typeface="Arial"/>
                <a:ea typeface="ヒラギノ明朝 ProN W3"/>
              </a:rPr>
              <a:t>Definir os requisitos do apoio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800" u="sng" dirty="0">
              <a:solidFill>
                <a:srgbClr val="056CB6"/>
              </a:solidFill>
              <a:latin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01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Autofit/>
          </a:bodyPr>
          <a:lstStyle/>
          <a:p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Etapa III: Análise do Cluster e planeamento da 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sz="3200" i="1" dirty="0">
                <a:solidFill>
                  <a:srgbClr val="056CB6"/>
                </a:solidFill>
                <a:latin typeface="Arial"/>
                <a:ea typeface="ヒラギノ明朝 ProN W3"/>
              </a:rPr>
              <a:t>Produto III: CCPM final e Plano de Ação</a:t>
            </a:r>
          </a:p>
          <a:p>
            <a:r>
              <a:rPr lang="pt-PT" sz="3200" dirty="0">
                <a:solidFill>
                  <a:srgbClr val="056CB6"/>
                </a:solidFill>
                <a:latin typeface="Arial"/>
                <a:ea typeface="ヒラギノ明朝 ProN W3"/>
              </a:rPr>
              <a:t>Medidas de melhoria, calendarização e designação de responsável pelo seguimento</a:t>
            </a:r>
          </a:p>
          <a:p>
            <a:r>
              <a:rPr lang="pt-PT" sz="3200" dirty="0">
                <a:solidFill>
                  <a:srgbClr val="056CB6"/>
                </a:solidFill>
                <a:latin typeface="Arial"/>
                <a:ea typeface="ヒラギノ明朝 ProN W3"/>
              </a:rPr>
              <a:t>Conhecimento das necessidades de apoio (HC/HCT, entidades de chefia, parceiros, OCHA, Clusters globais e autoridades nacionais)</a:t>
            </a:r>
          </a:p>
          <a:p>
            <a:r>
              <a:rPr lang="pt-PT" sz="3200" dirty="0">
                <a:solidFill>
                  <a:srgbClr val="056CB6"/>
                </a:solidFill>
                <a:latin typeface="Arial"/>
                <a:ea typeface="ヒラギノ明朝 ProN W3"/>
              </a:rPr>
              <a:t>Partilhada com o HC/HCT, o Cluster global e, se aplicável, as autoridades nacionais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082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dirty="0">
                <a:latin typeface="Arial" panose="020B0604020202020204" pitchFamily="34" charset="0"/>
                <a:cs typeface="Arial" panose="020B0604020202020204" pitchFamily="34" charset="0"/>
              </a:rPr>
              <a:t>Etapa IV: Seguimento e monitoria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PT" sz="2800" dirty="0">
                <a:solidFill>
                  <a:srgbClr val="056CB6"/>
                </a:solidFill>
                <a:latin typeface="Arial"/>
                <a:ea typeface="ヒラギノ明朝 ProN W3"/>
              </a:rPr>
              <a:t>Seguimento:</a:t>
            </a:r>
          </a:p>
          <a:p>
            <a:pPr>
              <a:spcBef>
                <a:spcPts val="0"/>
              </a:spcBef>
            </a:pPr>
            <a:r>
              <a:rPr lang="pt-PT" sz="2800" dirty="0">
                <a:solidFill>
                  <a:srgbClr val="056CB6"/>
                </a:solidFill>
                <a:latin typeface="Arial"/>
                <a:ea typeface="ヒラギノ明朝 ProN W3"/>
              </a:rPr>
              <a:t>ICC: análise dos relatórios/planos de ação     	identificar pontos fracos comuns a resolver de forma sistemática  </a:t>
            </a:r>
          </a:p>
          <a:p>
            <a:pPr>
              <a:spcBef>
                <a:spcPts val="0"/>
              </a:spcBef>
            </a:pPr>
            <a:r>
              <a:rPr lang="pt-PT" sz="2800" dirty="0">
                <a:solidFill>
                  <a:srgbClr val="056CB6"/>
                </a:solidFill>
                <a:latin typeface="Arial"/>
                <a:ea typeface="ヒラギノ明朝 ProN W3"/>
              </a:rPr>
              <a:t>HCT: apresentação dos relatórios/planos de ação e discussão sobre os requisitos do apoio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PT" sz="2800" dirty="0">
                <a:solidFill>
                  <a:srgbClr val="056CB6"/>
                </a:solidFill>
                <a:latin typeface="Arial"/>
                <a:ea typeface="ヒラギノ明朝 ProN W3"/>
              </a:rPr>
              <a:t>Monitoria:</a:t>
            </a:r>
          </a:p>
          <a:p>
            <a:pPr>
              <a:spcBef>
                <a:spcPts val="0"/>
              </a:spcBef>
            </a:pPr>
            <a:r>
              <a:rPr lang="pt-PT" sz="2800" dirty="0">
                <a:solidFill>
                  <a:srgbClr val="056CB6"/>
                </a:solidFill>
                <a:latin typeface="Arial"/>
                <a:ea typeface="ヒラギノ明朝 ProN W3"/>
              </a:rPr>
              <a:t>ponto da situação do progresso em reuniões mensais do Cluster</a:t>
            </a:r>
          </a:p>
          <a:p>
            <a:pPr>
              <a:spcBef>
                <a:spcPts val="0"/>
              </a:spcBef>
            </a:pPr>
            <a:r>
              <a:rPr lang="pt-PT" sz="2800" dirty="0">
                <a:solidFill>
                  <a:srgbClr val="056CB6"/>
                </a:solidFill>
                <a:latin typeface="Arial"/>
                <a:ea typeface="ヒラギノ明朝 ProN W3"/>
              </a:rPr>
              <a:t>Relatório trimestral sobre o progresso para a HCT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i="1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PT" sz="2800" i="1" dirty="0">
                <a:solidFill>
                  <a:srgbClr val="056CB6"/>
                </a:solidFill>
                <a:latin typeface="Arial"/>
                <a:ea typeface="ヒラギノ明朝 ProN W3"/>
              </a:rPr>
              <a:t>Produto IV: relatórios trimestrais para a HCT</a:t>
            </a:r>
          </a:p>
        </p:txBody>
      </p:sp>
      <p:sp>
        <p:nvSpPr>
          <p:cNvPr id="4" name="Right Arrow 3"/>
          <p:cNvSpPr/>
          <p:nvPr/>
        </p:nvSpPr>
        <p:spPr>
          <a:xfrm>
            <a:off x="899592" y="2348880"/>
            <a:ext cx="33033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2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O que é a CCPM?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pt-PT" sz="2400" dirty="0">
                <a:solidFill>
                  <a:srgbClr val="056CB6"/>
                </a:solidFill>
                <a:latin typeface="Arial"/>
                <a:ea typeface="ヒラギノ明朝 ProN W3"/>
              </a:rPr>
              <a:t>Uma autoavaliação do desempenho do Cluster em relação às 6 funções principais do Cluster e à responsabilidade para com as populações afetadas (AAP na sigla em inglês):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pt-PT" sz="1900" dirty="0">
                <a:solidFill>
                  <a:srgbClr val="056CB6"/>
                </a:solidFill>
                <a:latin typeface="Arial"/>
                <a:ea typeface="ヒラギノ明朝 ProN W3"/>
              </a:rPr>
              <a:t>apoio à prestação de serviços 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pt-PT" sz="1900" dirty="0">
                <a:solidFill>
                  <a:srgbClr val="056CB6"/>
                </a:solidFill>
                <a:latin typeface="Arial"/>
                <a:ea typeface="ヒラギノ明朝 ProN W3"/>
              </a:rPr>
              <a:t>fundamentação da tomada de decisões estratégicas pelo HC/HCT 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pt-PT" sz="1900" dirty="0">
                <a:solidFill>
                  <a:srgbClr val="056CB6"/>
                </a:solidFill>
                <a:latin typeface="Arial"/>
                <a:ea typeface="ヒラギノ明朝 ProN W3"/>
              </a:rPr>
              <a:t>desenvolvimento de estratégias 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pt-PT" sz="1900" dirty="0">
                <a:solidFill>
                  <a:srgbClr val="056CB6"/>
                </a:solidFill>
                <a:latin typeface="Arial"/>
                <a:ea typeface="ヒラギノ明朝 ProN W3"/>
              </a:rPr>
              <a:t>monitoria e avaliação do desempenho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pt-PT" sz="1900" dirty="0">
                <a:solidFill>
                  <a:srgbClr val="056CB6"/>
                </a:solidFill>
                <a:latin typeface="Arial"/>
                <a:ea typeface="ヒラギノ明朝 ProN W3"/>
              </a:rPr>
              <a:t>reforço da capacidade nacional em matéria de preparação e planeamento para contingências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pt-PT" sz="1900" dirty="0">
                <a:solidFill>
                  <a:srgbClr val="056CB6"/>
                </a:solidFill>
                <a:latin typeface="Arial"/>
                <a:ea typeface="ヒラギノ明朝 ProN W3"/>
              </a:rPr>
              <a:t>financiamento 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pt-PT" sz="1900" dirty="0">
                <a:solidFill>
                  <a:srgbClr val="056CB6"/>
                </a:solidFill>
                <a:latin typeface="Arial"/>
                <a:ea typeface="ヒラギノ明朝 ProN W3"/>
              </a:rPr>
              <a:t>+ secção sobre Responsabilidade para com as populações afetadas</a:t>
            </a:r>
          </a:p>
          <a:p>
            <a:pPr>
              <a:spcAft>
                <a:spcPts val="600"/>
              </a:spcAft>
            </a:pPr>
            <a:r>
              <a:rPr lang="pt-PT" sz="2400" dirty="0">
                <a:solidFill>
                  <a:srgbClr val="056CB6"/>
                </a:solidFill>
                <a:latin typeface="Arial"/>
                <a:ea typeface="ヒラギノ明朝 ProN W3"/>
              </a:rPr>
              <a:t>Um processo conduzido pelos países e apoiado pelos Clusters globais e pelo OCHA</a:t>
            </a:r>
          </a:p>
          <a:p>
            <a:pPr>
              <a:spcAft>
                <a:spcPts val="600"/>
              </a:spcAft>
            </a:pPr>
            <a:r>
              <a:rPr lang="pt-PT" sz="2400" dirty="0">
                <a:solidFill>
                  <a:srgbClr val="056CB6"/>
                </a:solidFill>
                <a:latin typeface="Arial"/>
                <a:ea typeface="ヒラギノ明朝 ProN W3"/>
              </a:rPr>
              <a:t>A CCPM pode ser aplicada a Clusters e a sectores</a:t>
            </a:r>
          </a:p>
          <a:p>
            <a:pPr marL="0" indent="0">
              <a:spcAft>
                <a:spcPts val="600"/>
              </a:spcAft>
              <a:buNone/>
            </a:pPr>
            <a:endParaRPr lang="en-US" sz="24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n-GB" sz="24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n-US" sz="24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6330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Qual é a origem da CCPM?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pt-PT" sz="2200" dirty="0">
                <a:solidFill>
                  <a:srgbClr val="056CB6"/>
                </a:solidFill>
                <a:latin typeface="Arial"/>
                <a:ea typeface="ヒラギノ明朝 ProN W3"/>
              </a:rPr>
              <a:t>Agenda Transformadora</a:t>
            </a:r>
          </a:p>
          <a:p>
            <a:pPr marL="1463040" lvl="5" indent="0">
              <a:lnSpc>
                <a:spcPct val="200000"/>
              </a:lnSpc>
              <a:buNone/>
            </a:pPr>
            <a:r>
              <a:rPr lang="pt-PT" sz="2200" dirty="0">
                <a:solidFill>
                  <a:srgbClr val="056CB6"/>
                </a:solidFill>
                <a:latin typeface="Arial"/>
                <a:ea typeface="ヒラギノ明朝 ProN W3"/>
              </a:rPr>
              <a:t>Melhorar a coordenação e a responsabilização</a:t>
            </a:r>
          </a:p>
          <a:p>
            <a:pPr>
              <a:lnSpc>
                <a:spcPct val="150000"/>
              </a:lnSpc>
            </a:pPr>
            <a:r>
              <a:rPr lang="pt-PT" sz="2200" dirty="0">
                <a:solidFill>
                  <a:srgbClr val="056CB6"/>
                </a:solidFill>
                <a:latin typeface="Arial"/>
                <a:ea typeface="ヒラギノ明朝 ProN W3"/>
              </a:rPr>
              <a:t>Desenvolvida pelo Subgrupo de Trabalho (SWG) do IASC para a Abordagem por Clusters e aprovada pelo Grupo de Trabalho (WG) do IASC em 2012</a:t>
            </a:r>
          </a:p>
          <a:p>
            <a:pPr>
              <a:lnSpc>
                <a:spcPct val="200000"/>
              </a:lnSpc>
            </a:pPr>
            <a:r>
              <a:rPr lang="pt-PT" sz="2200" dirty="0">
                <a:solidFill>
                  <a:srgbClr val="056CB6"/>
                </a:solidFill>
                <a:latin typeface="Arial"/>
                <a:ea typeface="ヒラギノ明朝 ProN W3"/>
              </a:rPr>
              <a:t>Testada em 2012 e implementada a partir de 2013 </a:t>
            </a:r>
          </a:p>
        </p:txBody>
      </p:sp>
      <p:sp>
        <p:nvSpPr>
          <p:cNvPr id="5" name="Right Arrow 4"/>
          <p:cNvSpPr/>
          <p:nvPr/>
        </p:nvSpPr>
        <p:spPr>
          <a:xfrm>
            <a:off x="683568" y="24928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532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Porquê monitorar o desempenho</a:t>
            </a:r>
            <a:b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da coordenação do Cluster?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PT" sz="2100" dirty="0">
                <a:solidFill>
                  <a:srgbClr val="056CB6"/>
                </a:solidFill>
                <a:latin typeface="Arial"/>
                <a:ea typeface="ヒラギノ明朝 ProN W3"/>
              </a:rPr>
              <a:t>Assegurar uma coordenação eficiente e eficaz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PT" sz="2100" dirty="0">
                <a:solidFill>
                  <a:srgbClr val="056CB6"/>
                </a:solidFill>
                <a:latin typeface="Arial"/>
                <a:ea typeface="ヒラギノ明朝 ProN W3"/>
              </a:rPr>
              <a:t>Fazer um ponto de situação sobre quais as áreas funcionais que estão com bom desempenho e quais as que precisam de melhorar 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PT" sz="2100" dirty="0">
                <a:solidFill>
                  <a:srgbClr val="056CB6"/>
                </a:solidFill>
                <a:latin typeface="Arial"/>
                <a:ea typeface="ヒラギノ明朝 ProN W3"/>
              </a:rPr>
              <a:t>Consciencializar sobre a necessidade de apoio do HC/HCT, das entidades de chefia, dos Clusters globais ou dos parceiros do Cluster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PT" sz="2100" dirty="0">
                <a:solidFill>
                  <a:srgbClr val="056CB6"/>
                </a:solidFill>
                <a:latin typeface="Arial"/>
                <a:ea typeface="ヒラギノ明朝 ProN W3"/>
              </a:rPr>
              <a:t>Oportunidade para autorreflexão  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PT" sz="2100" dirty="0">
                <a:solidFill>
                  <a:srgbClr val="056CB6"/>
                </a:solidFill>
                <a:latin typeface="Arial"/>
                <a:ea typeface="ヒラギノ明朝 ProN W3"/>
              </a:rPr>
              <a:t>Reforço da transparência e das parcerias no seio do Cluster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PT" sz="2100" dirty="0">
                <a:solidFill>
                  <a:srgbClr val="056CB6"/>
                </a:solidFill>
                <a:latin typeface="Arial"/>
                <a:ea typeface="ヒラギノ明朝 ProN W3"/>
              </a:rPr>
              <a:t>Mostrar o valor acrescentado e justificar os custos da coordenação</a:t>
            </a:r>
          </a:p>
          <a:p>
            <a:pPr marL="0" indent="0">
              <a:lnSpc>
                <a:spcPct val="200000"/>
              </a:lnSpc>
              <a:buNone/>
            </a:pPr>
            <a:endParaRPr lang="en-US" sz="21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4150536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A CCPM </a:t>
            </a:r>
            <a:r>
              <a:rPr lang="pt-PT" u="sng" dirty="0"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57784" indent="-457200">
              <a:spcBef>
                <a:spcPts val="1200"/>
              </a:spcBef>
              <a:spcAft>
                <a:spcPts val="600"/>
              </a:spcAft>
            </a:pPr>
            <a:r>
              <a:rPr lang="pt-PT" sz="2900" dirty="0">
                <a:solidFill>
                  <a:srgbClr val="056CB6"/>
                </a:solidFill>
                <a:latin typeface="Arial"/>
                <a:ea typeface="ヒラギノ明朝 ProN W3"/>
              </a:rPr>
              <a:t>Monitora a resposta (prestação de serviços) </a:t>
            </a:r>
          </a:p>
          <a:p>
            <a:pPr marL="557784" indent="-457200">
              <a:spcBef>
                <a:spcPts val="1200"/>
              </a:spcBef>
              <a:spcAft>
                <a:spcPts val="600"/>
              </a:spcAft>
            </a:pPr>
            <a:r>
              <a:rPr lang="pt-PT" sz="2900" dirty="0">
                <a:solidFill>
                  <a:srgbClr val="056CB6"/>
                </a:solidFill>
                <a:latin typeface="Arial"/>
                <a:ea typeface="ヒラギノ明朝 ProN W3"/>
              </a:rPr>
              <a:t>Avalia parceiros ou coordenadores individuais</a:t>
            </a:r>
          </a:p>
          <a:p>
            <a:pPr marL="557784" indent="-457200">
              <a:spcBef>
                <a:spcPts val="1200"/>
              </a:spcBef>
              <a:spcAft>
                <a:spcPts val="600"/>
              </a:spcAft>
            </a:pPr>
            <a:r>
              <a:rPr lang="pt-PT" sz="2900" dirty="0">
                <a:solidFill>
                  <a:srgbClr val="056CB6"/>
                </a:solidFill>
                <a:latin typeface="Arial"/>
                <a:ea typeface="ヒラギノ明朝 ProN W3"/>
              </a:rPr>
              <a:t>Avalia se/quando os Clusters devem ser objeto de desativação, fusão, etc. (revisão da arquitetura do Cluster)</a:t>
            </a:r>
          </a:p>
          <a:p>
            <a:pPr marL="557784" indent="-457200">
              <a:spcBef>
                <a:spcPts val="1200"/>
              </a:spcBef>
              <a:spcAft>
                <a:spcPts val="600"/>
              </a:spcAft>
            </a:pPr>
            <a:r>
              <a:rPr lang="pt-PT" sz="2900" dirty="0">
                <a:solidFill>
                  <a:srgbClr val="056CB6"/>
                </a:solidFill>
                <a:latin typeface="Arial"/>
                <a:ea typeface="ヒラギノ明朝 ProN W3"/>
              </a:rPr>
              <a:t>Exclui a utilização de outras ferramentas com a mesma finalidade</a:t>
            </a:r>
          </a:p>
        </p:txBody>
      </p:sp>
    </p:spTree>
    <p:extLst>
      <p:ext uri="{BB962C8B-B14F-4D97-AF65-F5344CB8AC3E}">
        <p14:creationId xmlns:p14="http://schemas.microsoft.com/office/powerpoint/2010/main" val="1172096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Quando implementar a CCPM?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PT" sz="3100" dirty="0">
                <a:solidFill>
                  <a:srgbClr val="056CB6"/>
                </a:solidFill>
                <a:latin typeface="Arial"/>
                <a:ea typeface="ヒラギノ明朝 ProN W3"/>
              </a:rPr>
              <a:t>Crises prolongadas: anualmente, mas os Clusters decidem quando implementar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PT" sz="3100" dirty="0">
                <a:solidFill>
                  <a:srgbClr val="056CB6"/>
                </a:solidFill>
                <a:latin typeface="Arial"/>
                <a:ea typeface="ヒラギノ明朝 ProN W3"/>
              </a:rPr>
              <a:t>Emergências novas: 3-6 meses após o início e uma vez por ano posteriormente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PT" sz="3100" dirty="0">
                <a:solidFill>
                  <a:srgbClr val="056CB6"/>
                </a:solidFill>
                <a:latin typeface="Arial"/>
                <a:ea typeface="ヒラギノ明朝 ProN W3"/>
              </a:rPr>
              <a:t>Se várias funções principais tiverem sido registadas como fracas, repetir com mais frequência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PT" sz="3100" dirty="0">
                <a:solidFill>
                  <a:srgbClr val="056CB6"/>
                </a:solidFill>
                <a:latin typeface="Arial"/>
                <a:ea typeface="ヒラギノ明朝 ProN W3"/>
              </a:rPr>
              <a:t>Evitar compromissos simultâneos (por exemplo, o processo de planeamento estratégico, visitas de doadores, etc.)</a:t>
            </a:r>
          </a:p>
          <a:p>
            <a:pPr>
              <a:lnSpc>
                <a:spcPct val="2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1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Quem é envolvido?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sz="3200" dirty="0">
                <a:solidFill>
                  <a:srgbClr val="056CB6"/>
                </a:solidFill>
                <a:latin typeface="Arial"/>
                <a:ea typeface="ヒラギノ明朝 ProN W3"/>
              </a:rPr>
              <a:t>De preferência, todos os Clusters (coordenadores e parceiros dos Clusters) </a:t>
            </a:r>
          </a:p>
          <a:p>
            <a:r>
              <a:rPr lang="pt-PT" sz="3200" dirty="0">
                <a:solidFill>
                  <a:srgbClr val="056CB6"/>
                </a:solidFill>
                <a:latin typeface="Arial"/>
              </a:rPr>
              <a:t>Clusters globais: apoio técnico e de facilitação</a:t>
            </a:r>
          </a:p>
          <a:p>
            <a:r>
              <a:rPr lang="pt-PT" sz="3200" dirty="0">
                <a:solidFill>
                  <a:srgbClr val="056CB6"/>
                </a:solidFill>
                <a:latin typeface="Arial"/>
              </a:rPr>
              <a:t>Gabinetes locais do OCHA coordenam os vários Clusters e asseguram o envolvimento do HC/HCT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658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Etapas da CCPM</a:t>
            </a:r>
          </a:p>
        </p:txBody>
      </p:sp>
      <p:sp>
        <p:nvSpPr>
          <p:cNvPr id="6" name="Freeform 5"/>
          <p:cNvSpPr/>
          <p:nvPr/>
        </p:nvSpPr>
        <p:spPr>
          <a:xfrm>
            <a:off x="1148509" y="2348881"/>
            <a:ext cx="1621234" cy="95031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800" dirty="0">
                <a:latin typeface="Calibri Light" panose="020F0302020204030204" pitchFamily="34" charset="0"/>
              </a:rPr>
              <a:t>1. Planeamento</a:t>
            </a:r>
          </a:p>
        </p:txBody>
      </p:sp>
      <p:sp>
        <p:nvSpPr>
          <p:cNvPr id="7" name="Right Arrow 6"/>
          <p:cNvSpPr/>
          <p:nvPr/>
        </p:nvSpPr>
        <p:spPr>
          <a:xfrm rot="5400000">
            <a:off x="1747126" y="3443111"/>
            <a:ext cx="458317" cy="473207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0070C0"/>
          </a:solidFill>
        </p:spPr>
        <p:style>
          <a:lnRef idx="0">
            <a:schemeClr val="accent4">
              <a:shade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shade val="90000"/>
              <a:hueOff val="0"/>
              <a:satOff val="0"/>
              <a:lumOff val="0"/>
              <a:alphaOff val="0"/>
            </a:schemeClr>
          </a:fillRef>
          <a:effectRef idx="1">
            <a:schemeClr val="accent4">
              <a:shade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Freeform 7"/>
          <p:cNvSpPr/>
          <p:nvPr/>
        </p:nvSpPr>
        <p:spPr>
          <a:xfrm>
            <a:off x="1148509" y="4059015"/>
            <a:ext cx="1621234" cy="1136903"/>
          </a:xfrm>
          <a:custGeom>
            <a:avLst/>
            <a:gdLst>
              <a:gd name="connsiteX0" fmla="*/ 0 w 1621234"/>
              <a:gd name="connsiteY0" fmla="*/ 89515 h 895152"/>
              <a:gd name="connsiteX1" fmla="*/ 89515 w 1621234"/>
              <a:gd name="connsiteY1" fmla="*/ 0 h 895152"/>
              <a:gd name="connsiteX2" fmla="*/ 1531719 w 1621234"/>
              <a:gd name="connsiteY2" fmla="*/ 0 h 895152"/>
              <a:gd name="connsiteX3" fmla="*/ 1621234 w 1621234"/>
              <a:gd name="connsiteY3" fmla="*/ 89515 h 895152"/>
              <a:gd name="connsiteX4" fmla="*/ 1621234 w 1621234"/>
              <a:gd name="connsiteY4" fmla="*/ 805637 h 895152"/>
              <a:gd name="connsiteX5" fmla="*/ 1531719 w 1621234"/>
              <a:gd name="connsiteY5" fmla="*/ 895152 h 895152"/>
              <a:gd name="connsiteX6" fmla="*/ 89515 w 1621234"/>
              <a:gd name="connsiteY6" fmla="*/ 895152 h 895152"/>
              <a:gd name="connsiteX7" fmla="*/ 0 w 1621234"/>
              <a:gd name="connsiteY7" fmla="*/ 805637 h 895152"/>
              <a:gd name="connsiteX8" fmla="*/ 0 w 1621234"/>
              <a:gd name="connsiteY8" fmla="*/ 89515 h 895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95152">
                <a:moveTo>
                  <a:pt x="0" y="89515"/>
                </a:moveTo>
                <a:cubicBezTo>
                  <a:pt x="0" y="40077"/>
                  <a:pt x="40077" y="0"/>
                  <a:pt x="89515" y="0"/>
                </a:cubicBezTo>
                <a:lnTo>
                  <a:pt x="1531719" y="0"/>
                </a:lnTo>
                <a:cubicBezTo>
                  <a:pt x="1581157" y="0"/>
                  <a:pt x="1621234" y="40077"/>
                  <a:pt x="1621234" y="89515"/>
                </a:cubicBezTo>
                <a:lnTo>
                  <a:pt x="1621234" y="805637"/>
                </a:lnTo>
                <a:cubicBezTo>
                  <a:pt x="1621234" y="855075"/>
                  <a:pt x="1581157" y="895152"/>
                  <a:pt x="1531719" y="895152"/>
                </a:cubicBezTo>
                <a:lnTo>
                  <a:pt x="89515" y="895152"/>
                </a:lnTo>
                <a:cubicBezTo>
                  <a:pt x="40077" y="895152"/>
                  <a:pt x="0" y="855075"/>
                  <a:pt x="0" y="805637"/>
                </a:cubicBezTo>
                <a:lnTo>
                  <a:pt x="0" y="8951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  <a:ln>
            <a:solidFill>
              <a:schemeClr val="bg1">
                <a:lumMod val="95000"/>
                <a:alpha val="9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078" tIns="49078" rIns="49078" bIns="4907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800" dirty="0">
                <a:latin typeface="Calibri Light" panose="020F0302020204030204" pitchFamily="34" charset="0"/>
              </a:rPr>
              <a:t>Decisão sobre a implementação</a:t>
            </a:r>
          </a:p>
        </p:txBody>
      </p:sp>
      <p:sp>
        <p:nvSpPr>
          <p:cNvPr id="9" name="Freeform 8"/>
          <p:cNvSpPr/>
          <p:nvPr/>
        </p:nvSpPr>
        <p:spPr>
          <a:xfrm>
            <a:off x="2996716" y="2348881"/>
            <a:ext cx="1621234" cy="95031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-13333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-13333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800" dirty="0">
                <a:latin typeface="Calibri Light" panose="020F0302020204030204" pitchFamily="34" charset="0"/>
              </a:rPr>
              <a:t>2. Inquérito</a:t>
            </a:r>
          </a:p>
        </p:txBody>
      </p:sp>
      <p:sp>
        <p:nvSpPr>
          <p:cNvPr id="10" name="Right Arrow 9"/>
          <p:cNvSpPr/>
          <p:nvPr/>
        </p:nvSpPr>
        <p:spPr>
          <a:xfrm rot="5400000">
            <a:off x="3595334" y="3443111"/>
            <a:ext cx="458317" cy="473207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0070C0"/>
          </a:solidFill>
        </p:spPr>
        <p:style>
          <a:lnRef idx="0">
            <a:schemeClr val="accent4">
              <a:shade val="90000"/>
              <a:hueOff val="-19384"/>
              <a:satOff val="-442"/>
              <a:lumOff val="8285"/>
              <a:alphaOff val="0"/>
            </a:schemeClr>
          </a:lnRef>
          <a:fillRef idx="1">
            <a:schemeClr val="accent4">
              <a:shade val="90000"/>
              <a:hueOff val="-19384"/>
              <a:satOff val="-442"/>
              <a:lumOff val="8285"/>
              <a:alphaOff val="0"/>
            </a:schemeClr>
          </a:fillRef>
          <a:effectRef idx="1">
            <a:schemeClr val="accent4">
              <a:shade val="90000"/>
              <a:hueOff val="-19384"/>
              <a:satOff val="-442"/>
              <a:lumOff val="8285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2996716" y="4059016"/>
            <a:ext cx="1621234" cy="1136898"/>
          </a:xfrm>
          <a:custGeom>
            <a:avLst/>
            <a:gdLst>
              <a:gd name="connsiteX0" fmla="*/ 0 w 1621234"/>
              <a:gd name="connsiteY0" fmla="*/ 89515 h 895148"/>
              <a:gd name="connsiteX1" fmla="*/ 89515 w 1621234"/>
              <a:gd name="connsiteY1" fmla="*/ 0 h 895148"/>
              <a:gd name="connsiteX2" fmla="*/ 1531719 w 1621234"/>
              <a:gd name="connsiteY2" fmla="*/ 0 h 895148"/>
              <a:gd name="connsiteX3" fmla="*/ 1621234 w 1621234"/>
              <a:gd name="connsiteY3" fmla="*/ 89515 h 895148"/>
              <a:gd name="connsiteX4" fmla="*/ 1621234 w 1621234"/>
              <a:gd name="connsiteY4" fmla="*/ 805633 h 895148"/>
              <a:gd name="connsiteX5" fmla="*/ 1531719 w 1621234"/>
              <a:gd name="connsiteY5" fmla="*/ 895148 h 895148"/>
              <a:gd name="connsiteX6" fmla="*/ 89515 w 1621234"/>
              <a:gd name="connsiteY6" fmla="*/ 895148 h 895148"/>
              <a:gd name="connsiteX7" fmla="*/ 0 w 1621234"/>
              <a:gd name="connsiteY7" fmla="*/ 805633 h 895148"/>
              <a:gd name="connsiteX8" fmla="*/ 0 w 1621234"/>
              <a:gd name="connsiteY8" fmla="*/ 89515 h 895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95148">
                <a:moveTo>
                  <a:pt x="0" y="89515"/>
                </a:moveTo>
                <a:cubicBezTo>
                  <a:pt x="0" y="40077"/>
                  <a:pt x="40077" y="0"/>
                  <a:pt x="89515" y="0"/>
                </a:cubicBezTo>
                <a:lnTo>
                  <a:pt x="1531719" y="0"/>
                </a:lnTo>
                <a:cubicBezTo>
                  <a:pt x="1581157" y="0"/>
                  <a:pt x="1621234" y="40077"/>
                  <a:pt x="1621234" y="89515"/>
                </a:cubicBezTo>
                <a:lnTo>
                  <a:pt x="1621234" y="805633"/>
                </a:lnTo>
                <a:cubicBezTo>
                  <a:pt x="1621234" y="855071"/>
                  <a:pt x="1581157" y="895148"/>
                  <a:pt x="1531719" y="895148"/>
                </a:cubicBezTo>
                <a:lnTo>
                  <a:pt x="89515" y="895148"/>
                </a:lnTo>
                <a:cubicBezTo>
                  <a:pt x="40077" y="895148"/>
                  <a:pt x="0" y="855071"/>
                  <a:pt x="0" y="805633"/>
                </a:cubicBezTo>
                <a:lnTo>
                  <a:pt x="0" y="8951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  <a:ln>
            <a:solidFill>
              <a:schemeClr val="bg1">
                <a:lumMod val="95000"/>
                <a:alpha val="9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078" tIns="49078" rIns="49078" bIns="4907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800" dirty="0">
                <a:latin typeface="Calibri Light" panose="020F0302020204030204" pitchFamily="34" charset="0"/>
              </a:rPr>
              <a:t>Relatório Preliminar</a:t>
            </a:r>
          </a:p>
        </p:txBody>
      </p:sp>
      <p:sp>
        <p:nvSpPr>
          <p:cNvPr id="12" name="Freeform 11"/>
          <p:cNvSpPr/>
          <p:nvPr/>
        </p:nvSpPr>
        <p:spPr>
          <a:xfrm>
            <a:off x="4844923" y="2348881"/>
            <a:ext cx="1621234" cy="95031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-26667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-26667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800" dirty="0">
                <a:latin typeface="Calibri Light" panose="020F0302020204030204" pitchFamily="34" charset="0"/>
              </a:rPr>
              <a:t>3. Análise e planeamento da ação</a:t>
            </a:r>
          </a:p>
        </p:txBody>
      </p:sp>
      <p:sp>
        <p:nvSpPr>
          <p:cNvPr id="13" name="Right Arrow 12"/>
          <p:cNvSpPr/>
          <p:nvPr/>
        </p:nvSpPr>
        <p:spPr>
          <a:xfrm rot="5400000">
            <a:off x="5443541" y="3443111"/>
            <a:ext cx="458317" cy="473207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0070C0"/>
          </a:solidFill>
        </p:spPr>
        <p:style>
          <a:lnRef idx="0">
            <a:schemeClr val="accent4">
              <a:shade val="90000"/>
              <a:hueOff val="-38768"/>
              <a:satOff val="-883"/>
              <a:lumOff val="16570"/>
              <a:alphaOff val="0"/>
            </a:schemeClr>
          </a:lnRef>
          <a:fillRef idx="1">
            <a:schemeClr val="accent4">
              <a:shade val="90000"/>
              <a:hueOff val="-38768"/>
              <a:satOff val="-883"/>
              <a:lumOff val="16570"/>
              <a:alphaOff val="0"/>
            </a:schemeClr>
          </a:fillRef>
          <a:effectRef idx="1">
            <a:schemeClr val="accent4">
              <a:shade val="90000"/>
              <a:hueOff val="-38768"/>
              <a:satOff val="-883"/>
              <a:lumOff val="1657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4844923" y="4060231"/>
            <a:ext cx="1621234" cy="1135357"/>
          </a:xfrm>
          <a:custGeom>
            <a:avLst/>
            <a:gdLst>
              <a:gd name="connsiteX0" fmla="*/ 0 w 1621234"/>
              <a:gd name="connsiteY0" fmla="*/ 95295 h 952945"/>
              <a:gd name="connsiteX1" fmla="*/ 95295 w 1621234"/>
              <a:gd name="connsiteY1" fmla="*/ 0 h 952945"/>
              <a:gd name="connsiteX2" fmla="*/ 1525940 w 1621234"/>
              <a:gd name="connsiteY2" fmla="*/ 0 h 952945"/>
              <a:gd name="connsiteX3" fmla="*/ 1621235 w 1621234"/>
              <a:gd name="connsiteY3" fmla="*/ 95295 h 952945"/>
              <a:gd name="connsiteX4" fmla="*/ 1621234 w 1621234"/>
              <a:gd name="connsiteY4" fmla="*/ 857651 h 952945"/>
              <a:gd name="connsiteX5" fmla="*/ 1525939 w 1621234"/>
              <a:gd name="connsiteY5" fmla="*/ 952946 h 952945"/>
              <a:gd name="connsiteX6" fmla="*/ 95295 w 1621234"/>
              <a:gd name="connsiteY6" fmla="*/ 952945 h 952945"/>
              <a:gd name="connsiteX7" fmla="*/ 0 w 1621234"/>
              <a:gd name="connsiteY7" fmla="*/ 857650 h 952945"/>
              <a:gd name="connsiteX8" fmla="*/ 0 w 1621234"/>
              <a:gd name="connsiteY8" fmla="*/ 95295 h 952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952945">
                <a:moveTo>
                  <a:pt x="0" y="95295"/>
                </a:moveTo>
                <a:cubicBezTo>
                  <a:pt x="0" y="42665"/>
                  <a:pt x="42665" y="0"/>
                  <a:pt x="95295" y="0"/>
                </a:cubicBezTo>
                <a:lnTo>
                  <a:pt x="1525940" y="0"/>
                </a:lnTo>
                <a:cubicBezTo>
                  <a:pt x="1578570" y="0"/>
                  <a:pt x="1621235" y="42665"/>
                  <a:pt x="1621235" y="95295"/>
                </a:cubicBezTo>
                <a:cubicBezTo>
                  <a:pt x="1621235" y="349414"/>
                  <a:pt x="1621234" y="603532"/>
                  <a:pt x="1621234" y="857651"/>
                </a:cubicBezTo>
                <a:cubicBezTo>
                  <a:pt x="1621234" y="910281"/>
                  <a:pt x="1578569" y="952946"/>
                  <a:pt x="1525939" y="952946"/>
                </a:cubicBezTo>
                <a:lnTo>
                  <a:pt x="95295" y="952945"/>
                </a:lnTo>
                <a:cubicBezTo>
                  <a:pt x="42665" y="952945"/>
                  <a:pt x="0" y="910280"/>
                  <a:pt x="0" y="857650"/>
                </a:cubicBezTo>
                <a:lnTo>
                  <a:pt x="0" y="9529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  <a:ln>
            <a:solidFill>
              <a:schemeClr val="bg1">
                <a:lumMod val="95000"/>
                <a:alpha val="9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771" tIns="50771" rIns="50771" bIns="5077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800" dirty="0">
                <a:latin typeface="Calibri Light" panose="020F0302020204030204" pitchFamily="34" charset="0"/>
              </a:rPr>
              <a:t>Relatório Final e Plano de Ação</a:t>
            </a:r>
          </a:p>
        </p:txBody>
      </p:sp>
      <p:sp>
        <p:nvSpPr>
          <p:cNvPr id="15" name="Freeform 14"/>
          <p:cNvSpPr/>
          <p:nvPr/>
        </p:nvSpPr>
        <p:spPr>
          <a:xfrm>
            <a:off x="6693131" y="2348881"/>
            <a:ext cx="1621234" cy="95031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-40000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-40000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800" dirty="0">
                <a:latin typeface="Calibri Light" panose="020F0302020204030204" pitchFamily="34" charset="0"/>
              </a:rPr>
              <a:t>4. Monitoria</a:t>
            </a:r>
          </a:p>
        </p:txBody>
      </p:sp>
      <p:sp>
        <p:nvSpPr>
          <p:cNvPr id="16" name="Right Arrow 15"/>
          <p:cNvSpPr/>
          <p:nvPr/>
        </p:nvSpPr>
        <p:spPr>
          <a:xfrm rot="5400000">
            <a:off x="7291748" y="3443111"/>
            <a:ext cx="458317" cy="473207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0070C0"/>
          </a:solidFill>
        </p:spPr>
        <p:style>
          <a:lnRef idx="0">
            <a:schemeClr val="accent4">
              <a:shade val="90000"/>
              <a:hueOff val="-58152"/>
              <a:satOff val="-1325"/>
              <a:lumOff val="24855"/>
              <a:alphaOff val="0"/>
            </a:schemeClr>
          </a:lnRef>
          <a:fillRef idx="1">
            <a:schemeClr val="accent4">
              <a:shade val="90000"/>
              <a:hueOff val="-58152"/>
              <a:satOff val="-1325"/>
              <a:lumOff val="24855"/>
              <a:alphaOff val="0"/>
            </a:schemeClr>
          </a:fillRef>
          <a:effectRef idx="1">
            <a:schemeClr val="accent4">
              <a:shade val="90000"/>
              <a:hueOff val="-58152"/>
              <a:satOff val="-1325"/>
              <a:lumOff val="24855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Freeform 16"/>
          <p:cNvSpPr/>
          <p:nvPr/>
        </p:nvSpPr>
        <p:spPr>
          <a:xfrm>
            <a:off x="6693131" y="4060230"/>
            <a:ext cx="1621234" cy="1135357"/>
          </a:xfrm>
          <a:custGeom>
            <a:avLst/>
            <a:gdLst>
              <a:gd name="connsiteX0" fmla="*/ 0 w 1621234"/>
              <a:gd name="connsiteY0" fmla="*/ 86672 h 866724"/>
              <a:gd name="connsiteX1" fmla="*/ 86672 w 1621234"/>
              <a:gd name="connsiteY1" fmla="*/ 0 h 866724"/>
              <a:gd name="connsiteX2" fmla="*/ 1534562 w 1621234"/>
              <a:gd name="connsiteY2" fmla="*/ 0 h 866724"/>
              <a:gd name="connsiteX3" fmla="*/ 1621234 w 1621234"/>
              <a:gd name="connsiteY3" fmla="*/ 86672 h 866724"/>
              <a:gd name="connsiteX4" fmla="*/ 1621234 w 1621234"/>
              <a:gd name="connsiteY4" fmla="*/ 780052 h 866724"/>
              <a:gd name="connsiteX5" fmla="*/ 1534562 w 1621234"/>
              <a:gd name="connsiteY5" fmla="*/ 866724 h 866724"/>
              <a:gd name="connsiteX6" fmla="*/ 86672 w 1621234"/>
              <a:gd name="connsiteY6" fmla="*/ 866724 h 866724"/>
              <a:gd name="connsiteX7" fmla="*/ 0 w 1621234"/>
              <a:gd name="connsiteY7" fmla="*/ 780052 h 866724"/>
              <a:gd name="connsiteX8" fmla="*/ 0 w 1621234"/>
              <a:gd name="connsiteY8" fmla="*/ 86672 h 866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66724">
                <a:moveTo>
                  <a:pt x="0" y="86672"/>
                </a:moveTo>
                <a:cubicBezTo>
                  <a:pt x="0" y="38804"/>
                  <a:pt x="38804" y="0"/>
                  <a:pt x="86672" y="0"/>
                </a:cubicBezTo>
                <a:lnTo>
                  <a:pt x="1534562" y="0"/>
                </a:lnTo>
                <a:cubicBezTo>
                  <a:pt x="1582430" y="0"/>
                  <a:pt x="1621234" y="38804"/>
                  <a:pt x="1621234" y="86672"/>
                </a:cubicBezTo>
                <a:lnTo>
                  <a:pt x="1621234" y="780052"/>
                </a:lnTo>
                <a:cubicBezTo>
                  <a:pt x="1621234" y="827920"/>
                  <a:pt x="1582430" y="866724"/>
                  <a:pt x="1534562" y="866724"/>
                </a:cubicBezTo>
                <a:lnTo>
                  <a:pt x="86672" y="866724"/>
                </a:lnTo>
                <a:cubicBezTo>
                  <a:pt x="38804" y="866724"/>
                  <a:pt x="0" y="827920"/>
                  <a:pt x="0" y="780052"/>
                </a:cubicBezTo>
                <a:lnTo>
                  <a:pt x="0" y="8667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  <a:ln>
            <a:solidFill>
              <a:schemeClr val="bg1">
                <a:lumMod val="95000"/>
                <a:alpha val="9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245" tIns="48245" rIns="48245" bIns="48245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800" dirty="0">
                <a:latin typeface="Calibri Light" panose="020F0302020204030204" pitchFamily="34" charset="0"/>
              </a:rPr>
              <a:t>Relatórios trimestrais para a HCT</a:t>
            </a:r>
          </a:p>
        </p:txBody>
      </p:sp>
      <p:sp>
        <p:nvSpPr>
          <p:cNvPr id="18" name="Freeform 17"/>
          <p:cNvSpPr/>
          <p:nvPr/>
        </p:nvSpPr>
        <p:spPr>
          <a:xfrm rot="16200000">
            <a:off x="271407" y="2617026"/>
            <a:ext cx="950318" cy="41402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400" dirty="0">
                <a:latin typeface="Calibri Light" panose="020F0302020204030204" pitchFamily="34" charset="0"/>
              </a:rPr>
              <a:t>ETAPAS</a:t>
            </a:r>
          </a:p>
        </p:txBody>
      </p:sp>
      <p:sp>
        <p:nvSpPr>
          <p:cNvPr id="20" name="Freeform 19"/>
          <p:cNvSpPr/>
          <p:nvPr/>
        </p:nvSpPr>
        <p:spPr>
          <a:xfrm rot="16200000">
            <a:off x="178215" y="4420354"/>
            <a:ext cx="1136703" cy="41402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PT" sz="1400" dirty="0">
                <a:latin typeface="Calibri Light" panose="020F0302020204030204" pitchFamily="34" charset="0"/>
              </a:rPr>
              <a:t>PRODUTOS FINAIS</a:t>
            </a:r>
          </a:p>
        </p:txBody>
      </p:sp>
    </p:spTree>
    <p:extLst>
      <p:ext uri="{BB962C8B-B14F-4D97-AF65-F5344CB8AC3E}">
        <p14:creationId xmlns:p14="http://schemas.microsoft.com/office/powerpoint/2010/main" val="118521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Etapa I: Planeamento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 sz="2600" dirty="0">
                <a:solidFill>
                  <a:srgbClr val="056CB6"/>
                </a:solidFill>
                <a:latin typeface="Arial"/>
                <a:ea typeface="ヒラギノ明朝 ProN W3"/>
              </a:rPr>
              <a:t>Decisão da HCT sobre o calendário e a participação na CCPM</a:t>
            </a:r>
          </a:p>
          <a:p>
            <a:r>
              <a:rPr lang="pt-PT" sz="2600" dirty="0">
                <a:solidFill>
                  <a:srgbClr val="056CB6"/>
                </a:solidFill>
                <a:latin typeface="Arial"/>
                <a:ea typeface="ヒラギノ明朝 ProN W3"/>
              </a:rPr>
              <a:t>Debate do Grupo de Coordenação Inter-Clusters</a:t>
            </a:r>
          </a:p>
          <a:p>
            <a:r>
              <a:rPr lang="pt-PT" sz="2600" dirty="0">
                <a:solidFill>
                  <a:srgbClr val="056CB6"/>
                </a:solidFill>
                <a:latin typeface="Arial"/>
                <a:ea typeface="ヒラギノ明朝 ProN W3"/>
              </a:rPr>
              <a:t>Cada Cluster reúne-se para:</a:t>
            </a:r>
          </a:p>
          <a:p>
            <a:pPr lvl="1"/>
            <a:r>
              <a:rPr lang="pt-PT" sz="2100" dirty="0">
                <a:solidFill>
                  <a:srgbClr val="056CB6"/>
                </a:solidFill>
                <a:latin typeface="Arial"/>
                <a:ea typeface="ヒラギノ明朝 ProN W3"/>
              </a:rPr>
              <a:t>Discutir a finalidade, o processo, a metodologia e os produtos finais da CCPM;</a:t>
            </a:r>
          </a:p>
          <a:p>
            <a:pPr lvl="1"/>
            <a:r>
              <a:rPr lang="pt-PT" sz="2100" dirty="0">
                <a:solidFill>
                  <a:srgbClr val="056CB6"/>
                </a:solidFill>
                <a:latin typeface="Arial"/>
                <a:ea typeface="ヒラギノ明朝 ProN W3"/>
              </a:rPr>
              <a:t>Definir o calendário para: </a:t>
            </a:r>
          </a:p>
          <a:p>
            <a:pPr lvl="2"/>
            <a:r>
              <a:rPr lang="pt-PT" sz="1900" dirty="0">
                <a:solidFill>
                  <a:srgbClr val="056CB6"/>
                </a:solidFill>
                <a:latin typeface="Arial"/>
                <a:ea typeface="ヒラギノ明朝 ProN W3"/>
              </a:rPr>
              <a:t>Datas inicial e final do inquérito (cerca de 2 semanas)</a:t>
            </a:r>
          </a:p>
          <a:p>
            <a:pPr lvl="2"/>
            <a:r>
              <a:rPr lang="pt-PT" sz="1900" dirty="0">
                <a:solidFill>
                  <a:srgbClr val="056CB6"/>
                </a:solidFill>
                <a:latin typeface="Arial"/>
                <a:ea typeface="ヒラギノ明朝 ProN W3"/>
              </a:rPr>
              <a:t>Circulação do Relatório Preliminar sobre o Desempenho da Coordenação</a:t>
            </a:r>
          </a:p>
          <a:p>
            <a:pPr lvl="2"/>
            <a:r>
              <a:rPr lang="pt-PT" sz="1900" dirty="0">
                <a:solidFill>
                  <a:srgbClr val="056CB6"/>
                </a:solidFill>
                <a:latin typeface="Arial"/>
                <a:ea typeface="ヒラギノ明朝 ProN W3"/>
              </a:rPr>
              <a:t>Reunião do Cluster para finalizar o Relatório sobre o Desempenho da Coordenação (contextualizar), incluindo a elaboração do plano de ação</a:t>
            </a:r>
          </a:p>
          <a:p>
            <a:pPr lvl="1"/>
            <a:r>
              <a:rPr lang="pt-PT" sz="2100" dirty="0">
                <a:solidFill>
                  <a:srgbClr val="056CB6"/>
                </a:solidFill>
                <a:latin typeface="Arial"/>
                <a:ea typeface="ヒラギノ明朝 ProN W3"/>
              </a:rPr>
              <a:t>Esclarecer o papel da contraparte governamental</a:t>
            </a:r>
          </a:p>
          <a:p>
            <a:pPr lvl="1"/>
            <a:r>
              <a:rPr lang="pt-PT" sz="2100" dirty="0">
                <a:solidFill>
                  <a:srgbClr val="056CB6"/>
                </a:solidFill>
                <a:latin typeface="Arial"/>
                <a:ea typeface="ヒラギノ明朝 ProN W3"/>
              </a:rPr>
              <a:t>Estabelecer o compromisso de seguimento das medidas acordadas para melhorar o desempenho</a:t>
            </a:r>
          </a:p>
          <a:p>
            <a:pPr marL="274320" lvl="1" indent="0">
              <a:buNone/>
            </a:pPr>
            <a:endParaRPr lang="en-GB" sz="21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r>
              <a:rPr lang="pt-PT" sz="2600" i="1" dirty="0">
                <a:solidFill>
                  <a:srgbClr val="056CB6"/>
                </a:solidFill>
                <a:latin typeface="Arial"/>
                <a:ea typeface="ヒラギノ明朝 ProN W3"/>
              </a:rPr>
              <a:t>Produto I: acordo sobre a implementação e o calendário</a:t>
            </a:r>
          </a:p>
          <a:p>
            <a:endParaRPr lang="en-GB" sz="24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948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maphoreItemMetadata xmlns="5858627f-d058-4b92-9b52-677b5fd7d454" xsi:nil="true"/>
    <TaxCatchAll xmlns="ca283e0b-db31-4043-a2ef-b80661bf084a">
      <Value>3</Value>
    </TaxCatchAll>
    <ga975397408f43e4b84ec8e5a598e523 xmlns="ca283e0b-db31-4043-a2ef-b80661bf084a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Office of Emergency Prog.-456F</TermName>
          <TermId xmlns="http://schemas.microsoft.com/office/infopath/2007/PartnerControls">98de697e-6403-48a0-9bce-654c90399d04</TermId>
        </TermInfo>
      </Terms>
    </ga975397408f43e4b84ec8e5a598e523>
    <k8c968e8c72a4eda96b7e8fdbe192be2 xmlns="ca283e0b-db31-4043-a2ef-b80661bf084a">
      <Terms xmlns="http://schemas.microsoft.com/office/infopath/2007/PartnerControls"/>
    </k8c968e8c72a4eda96b7e8fdbe192be2>
    <j169e817e0ee4eb8974e6fc4a2762909 xmlns="ca283e0b-db31-4043-a2ef-b80661bf084a">
      <Terms xmlns="http://schemas.microsoft.com/office/infopath/2007/PartnerControls"/>
    </j169e817e0ee4eb8974e6fc4a2762909>
    <DateTransmittedEmail xmlns="ca283e0b-db31-4043-a2ef-b80661bf084a" xsi:nil="true"/>
    <ContentStatus xmlns="ca283e0b-db31-4043-a2ef-b80661bf084a" xsi:nil="true"/>
    <SenderEmail xmlns="ca283e0b-db31-4043-a2ef-b80661bf084a" xsi:nil="true"/>
    <IconOverlay xmlns="http://schemas.microsoft.com/sharepoint/v4" xsi:nil="true"/>
    <ContentLanguage xmlns="ca283e0b-db31-4043-a2ef-b80661bf084a">English</ContentLanguage>
    <j048a4f9aaad4a8990a1d5e5f53cb451 xmlns="ca283e0b-db31-4043-a2ef-b80661bf084a">
      <Terms xmlns="http://schemas.microsoft.com/office/infopath/2007/PartnerControls"/>
    </j048a4f9aaad4a8990a1d5e5f53cb451>
    <h6a71f3e574e4344bc34f3fc9dd20054 xmlns="ca283e0b-db31-4043-a2ef-b80661bf084a">
      <Terms xmlns="http://schemas.microsoft.com/office/infopath/2007/PartnerControls"/>
    </h6a71f3e574e4344bc34f3fc9dd20054>
    <Region xmlns="9ed9fcfb-f8ee-47eb-b2c7-1969beac171e" xsi:nil="true"/>
    <TaxKeywordTaxHTField xmlns="5858627f-d058-4b92-9b52-677b5fd7d454">
      <Terms xmlns="http://schemas.microsoft.com/office/infopath/2007/PartnerControls"/>
    </TaxKeywordTaxHTField>
    <CategoryDescription xmlns="http://schemas.microsoft.com/sharepoint.v3" xsi:nil="true"/>
    <RecipientsEmail xmlns="ca283e0b-db31-4043-a2ef-b80661bf084a" xsi:nil="true"/>
    <mda26ace941f4791a7314a339fee829c xmlns="ca283e0b-db31-4043-a2ef-b80661bf084a">
      <Terms xmlns="http://schemas.microsoft.com/office/infopath/2007/PartnerControls"/>
    </mda26ace941f4791a7314a339fee829c>
    <WrittenBy xmlns="ca283e0b-db31-4043-a2ef-b80661bf084a">
      <UserInfo>
        <DisplayName/>
        <AccountId xsi:nil="true"/>
        <AccountType/>
      </UserInfo>
    </WrittenBy>
    <_dlc_DocId xmlns="5858627f-d058-4b92-9b52-677b5fd7d454">EMOPSGCCU-2115730714-4534</_dlc_DocId>
    <_dlc_DocIdUrl xmlns="5858627f-d058-4b92-9b52-677b5fd7d454">
      <Url>https://unicef.sharepoint.com/teams/EMOPS-GCCU/_layouts/15/DocIdRedir.aspx?ID=EMOPSGCCU-2115730714-4534</Url>
      <Description>EMOPSGCCU-2115730714-4534</Description>
    </_dlc_DocIdUrl>
  </documentManagement>
</p:properties>
</file>

<file path=customXml/item4.xml><?xml version="1.0" encoding="utf-8"?>
<?mso-contentType ?>
<SharedContentType xmlns="Microsoft.SharePoint.Taxonomy.ContentTypeSync" SourceId="73f51738-d318-4883-9d64-4f0bd0ccc55e" ContentTypeId="0x0101009BA85F8052A6DA4FA3E31FF9F74C6970" PreviousValue="false"/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UNICEF Document" ma:contentTypeID="0x0101009BA85F8052A6DA4FA3E31FF9F74C697000DC3A2DF121B8294D95C146BCAFB28402" ma:contentTypeVersion="276" ma:contentTypeDescription="" ma:contentTypeScope="" ma:versionID="96a2a5adad18c0d727917fd9c1a07e88">
  <xsd:schema xmlns:xsd="http://www.w3.org/2001/XMLSchema" xmlns:xs="http://www.w3.org/2001/XMLSchema" xmlns:p="http://schemas.microsoft.com/office/2006/metadata/properties" xmlns:ns1="http://schemas.microsoft.com/sharepoint/v3" xmlns:ns2="ca283e0b-db31-4043-a2ef-b80661bf084a" xmlns:ns3="http://schemas.microsoft.com/sharepoint.v3" xmlns:ns4="5858627f-d058-4b92-9b52-677b5fd7d454" xmlns:ns5="9ed9fcfb-f8ee-47eb-b2c7-1969beac171e" xmlns:ns6="http://schemas.microsoft.com/sharepoint/v4" targetNamespace="http://schemas.microsoft.com/office/2006/metadata/properties" ma:root="true" ma:fieldsID="b2d20c59859cc3ab323fbc4da7f361ef" ns1:_="" ns2:_="" ns3:_="" ns4:_="" ns5:_="" ns6:_="">
    <xsd:import namespace="http://schemas.microsoft.com/sharepoint/v3"/>
    <xsd:import namespace="ca283e0b-db31-4043-a2ef-b80661bf084a"/>
    <xsd:import namespace="http://schemas.microsoft.com/sharepoint.v3"/>
    <xsd:import namespace="5858627f-d058-4b92-9b52-677b5fd7d454"/>
    <xsd:import namespace="9ed9fcfb-f8ee-47eb-b2c7-1969beac171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rittenBy" minOccurs="0"/>
                <xsd:element ref="ns2:ContentLanguage" minOccurs="0"/>
                <xsd:element ref="ns3:CategoryDescription" minOccurs="0"/>
                <xsd:element ref="ns2:RecipientsEmail" minOccurs="0"/>
                <xsd:element ref="ns2:SenderEmail" minOccurs="0"/>
                <xsd:element ref="ns2:DateTransmittedEmail" minOccurs="0"/>
                <xsd:element ref="ns2:k8c968e8c72a4eda96b7e8fdbe192be2" minOccurs="0"/>
                <xsd:element ref="ns2:ga975397408f43e4b84ec8e5a598e523" minOccurs="0"/>
                <xsd:element ref="ns2:mda26ace941f4791a7314a339fee829c" minOccurs="0"/>
                <xsd:element ref="ns2:TaxCatchAllLabel" minOccurs="0"/>
                <xsd:element ref="ns2:TaxCatchAll" minOccurs="0"/>
                <xsd:element ref="ns2:h6a71f3e574e4344bc34f3fc9dd20054" minOccurs="0"/>
                <xsd:element ref="ns2:ContentStatus" minOccurs="0"/>
                <xsd:element ref="ns2:j169e817e0ee4eb8974e6fc4a2762909" minOccurs="0"/>
                <xsd:element ref="ns2:j048a4f9aaad4a8990a1d5e5f53cb451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ServiceAutoTags" minOccurs="0"/>
                <xsd:element ref="ns5:MediaServiceGenerationTime" minOccurs="0"/>
                <xsd:element ref="ns5:MediaServiceEventHashCode" minOccurs="0"/>
                <xsd:element ref="ns4:SharedWithUsers" minOccurs="0"/>
                <xsd:element ref="ns4:SharedWithDetails" minOccurs="0"/>
                <xsd:element ref="ns5:Region" minOccurs="0"/>
                <xsd:element ref="ns5:MediaServiceOCR" minOccurs="0"/>
                <xsd:element ref="ns5:MediaServiceAutoKeyPoints" minOccurs="0"/>
                <xsd:element ref="ns5:MediaServiceKeyPoints" minOccurs="0"/>
                <xsd:element ref="ns5:MediaServiceLocation" minOccurs="0"/>
                <xsd:element ref="ns6:IconOverlay" minOccurs="0"/>
                <xsd:element ref="ns1:_vti_ItemDeclaredRecord" minOccurs="0"/>
                <xsd:element ref="ns1:_vti_ItemHoldRecordStatus" minOccurs="0"/>
                <xsd:element ref="ns4:TaxKeywordTaxHTField" minOccurs="0"/>
                <xsd:element ref="ns4:_dlc_DocId" minOccurs="0"/>
                <xsd:element ref="ns4:_dlc_DocIdUrl" minOccurs="0"/>
                <xsd:element ref="ns4:_dlc_DocIdPersistId" minOccurs="0"/>
                <xsd:element ref="ns4:SemaphoreItemMetadata" minOccurs="0"/>
                <xsd:element ref="ns5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45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46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283e0b-db31-4043-a2ef-b80661bf084a" elementFormDefault="qualified">
    <xsd:import namespace="http://schemas.microsoft.com/office/2006/documentManagement/types"/>
    <xsd:import namespace="http://schemas.microsoft.com/office/infopath/2007/PartnerControls"/>
    <xsd:element name="WrittenBy" ma:index="3" nillable="true" ma:displayName="Written By" ma:description="‘Written By’ is auto-completed with the name of the uploader, but can be edited if you are uploading on behalf of someone else." ma:list="UserInfo" ma:SharePointGroup="0" ma:internalName="Written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ntentLanguage" ma:index="4" nillable="true" ma:displayName="Content Language *" ma:default="English" ma:format="RadioButtons" ma:indexed="true" ma:internalName="ContentLanguage" ma:readOnly="false">
      <xsd:simpleType>
        <xsd:restriction base="dms:Choice">
          <xsd:enumeration value="English"/>
          <xsd:enumeration value="French"/>
          <xsd:enumeration value="Spanish"/>
          <xsd:enumeration value="Russian"/>
          <xsd:enumeration value="Chinese"/>
          <xsd:enumeration value="Arabic"/>
          <xsd:enumeration value="other"/>
        </xsd:restriction>
      </xsd:simpleType>
    </xsd:element>
    <xsd:element name="RecipientsEmail" ma:index="9" nillable="true" ma:displayName="Recipients (email)" ma:hidden="true" ma:internalName="RecipientsEmail" ma:readOnly="false">
      <xsd:simpleType>
        <xsd:restriction base="dms:Text">
          <xsd:maxLength value="255"/>
        </xsd:restriction>
      </xsd:simpleType>
    </xsd:element>
    <xsd:element name="SenderEmail" ma:index="10" nillable="true" ma:displayName="Sender (email)" ma:hidden="true" ma:internalName="SenderEmail" ma:readOnly="false">
      <xsd:simpleType>
        <xsd:restriction base="dms:Text">
          <xsd:maxLength value="255"/>
        </xsd:restriction>
      </xsd:simpleType>
    </xsd:element>
    <xsd:element name="DateTransmittedEmail" ma:index="11" nillable="true" ma:displayName="Date transmitted (email)" ma:format="DateTime" ma:hidden="true" ma:internalName="DateTransmittedEmail" ma:readOnly="false">
      <xsd:simpleType>
        <xsd:restriction base="dms:DateTime"/>
      </xsd:simpleType>
    </xsd:element>
    <xsd:element name="k8c968e8c72a4eda96b7e8fdbe192be2" ma:index="12" nillable="true" ma:taxonomy="true" ma:internalName="k8c968e8c72a4eda96b7e8fdbe192be2" ma:taxonomyFieldName="GeographicScope" ma:displayName="Geographic Scope" ma:default="" ma:fieldId="{48c968e8-c72a-4eda-96b7-e8fdbe192be2}" ma:taxonomyMulti="true" ma:sspId="73f51738-d318-4883-9d64-4f0bd0ccc55e" ma:termSetId="0a00fedf-defc-4fe3-a3bf-9929b29a638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975397408f43e4b84ec8e5a598e523" ma:index="16" nillable="true" ma:taxonomy="true" ma:internalName="ga975397408f43e4b84ec8e5a598e523" ma:taxonomyFieldName="OfficeDivision" ma:displayName="Office/Division *" ma:default="32;#Office of Emergency Prog.-456F|98de697e-6403-48a0-9bce-654c90399d04" ma:fieldId="{0a975397-408f-43e4-b84e-c8e5a598e523}" ma:sspId="73f51738-d318-4883-9d64-4f0bd0ccc55e" ma:termSetId="1761a25e-44f4-4213-964a-f96c515e12c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da26ace941f4791a7314a339fee829c" ma:index="17" nillable="true" ma:taxonomy="true" ma:internalName="mda26ace941f4791a7314a339fee829c" ma:taxonomyFieldName="DocumentType" ma:displayName="Document Type *" ma:indexed="true" ma:readOnly="false" ma:default="" ma:fieldId="{6da26ace-941f-4791-a731-4a339fee829c}" ma:sspId="73f51738-d318-4883-9d64-4f0bd0ccc55e" ma:termSetId="f93b6877-8902-4378-8587-5ec85f36e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18" nillable="true" ma:displayName="Taxonomy Catch All Column1" ma:hidden="true" ma:list="{e129f4a5-dc42-4d6e-b210-548907d0accc}" ma:internalName="TaxCatchAllLabel" ma:readOnly="true" ma:showField="CatchAllDataLabel" ma:web="5858627f-d058-4b92-9b52-677b5fd7d4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2" nillable="true" ma:displayName="Taxonomy Catch All Column" ma:hidden="true" ma:list="{e129f4a5-dc42-4d6e-b210-548907d0accc}" ma:internalName="TaxCatchAll" ma:showField="CatchAllData" ma:web="5858627f-d058-4b92-9b52-677b5fd7d4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6a71f3e574e4344bc34f3fc9dd20054" ma:index="23" nillable="true" ma:taxonomy="true" ma:internalName="h6a71f3e574e4344bc34f3fc9dd20054" ma:taxonomyFieldName="Topic" ma:displayName="Topic *" ma:readOnly="false" ma:default="" ma:fieldId="{16a71f3e-574e-4344-bc34-f3fc9dd20054}" ma:taxonomyMulti="true" ma:sspId="73f51738-d318-4883-9d64-4f0bd0ccc55e" ma:termSetId="9561e0e6-71cf-4f3c-87c3-08a6b5d907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ntentStatus" ma:index="25" nillable="true" ma:displayName="Content Status" ma:description="Optional column to indicate document status: no status, draft, final or expired.​" ma:format="RadioButtons" ma:internalName="ContentStatus">
      <xsd:simpleType>
        <xsd:restriction base="dms:Choice">
          <xsd:enumeration value="­"/>
          <xsd:enumeration value="Draft"/>
          <xsd:enumeration value="Final"/>
          <xsd:enumeration value="Expired"/>
        </xsd:restriction>
      </xsd:simpleType>
    </xsd:element>
    <xsd:element name="j169e817e0ee4eb8974e6fc4a2762909" ma:index="26" nillable="true" ma:taxonomy="true" ma:internalName="j169e817e0ee4eb8974e6fc4a2762909" ma:taxonomyFieldName="CriticalForLongTermRetention" ma:displayName="Critical for long-term retention?" ma:default="" ma:fieldId="{3169e817-e0ee-4eb8-974e-6fc4a2762909}" ma:sspId="73f51738-d318-4883-9d64-4f0bd0ccc55e" ma:termSetId="59f85175-3dbf-4592-9c1d-453af9da4e8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048a4f9aaad4a8990a1d5e5f53cb451" ma:index="28" nillable="true" ma:taxonomy="true" ma:internalName="j048a4f9aaad4a8990a1d5e5f53cb451" ma:taxonomyFieldName="SystemDTAC" ma:displayName="System-DT-AC" ma:default="" ma:fieldId="{3048a4f9-aaad-4a89-90a1-d5e5f53cb451}" ma:sspId="73f51738-d318-4883-9d64-4f0bd0ccc55e" ma:termSetId="1e3381f3-a35f-499a-9a3c-017e5423e02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internalName="Category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8627f-d058-4b92-9b52-677b5fd7d454" elementFormDefault="qualified">
    <xsd:import namespace="http://schemas.microsoft.com/office/2006/documentManagement/types"/>
    <xsd:import namespace="http://schemas.microsoft.com/office/infopath/2007/PartnerControls"/>
    <xsd:element name="SharedWithUsers" ma:index="3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47" nillable="true" ma:taxonomy="true" ma:internalName="TaxKeywordTaxHTField" ma:taxonomyFieldName="TaxKeyword" ma:displayName="Enterprise Keywords" ma:fieldId="{23f27201-bee3-471e-b2e7-b64fd8b7ca38}" ma:taxonomyMulti="true" ma:sspId="73f51738-d318-4883-9d64-4f0bd0ccc55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4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4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5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emaphoreItemMetadata" ma:index="51" nillable="true" ma:displayName="Semaphore Status" ma:hidden="true" ma:internalName="SemaphoreItemMetadata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d9fcfb-f8ee-47eb-b2c7-1969beac17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Tags" ma:internalName="MediaServiceAutoTags" ma:readOnly="true">
      <xsd:simpleType>
        <xsd:restriction base="dms:Text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Region" ma:index="39" nillable="true" ma:displayName="Region" ma:format="Dropdown" ma:internalName="Region">
      <xsd:simpleType>
        <xsd:restriction base="dms:Choice">
          <xsd:enumeration value="MENA"/>
          <xsd:enumeration value="ECARO"/>
        </xsd:restriction>
      </xsd:simpleType>
    </xsd:element>
    <xsd:element name="MediaServiceOCR" ma:index="4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4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43" nillable="true" ma:displayName="Location" ma:internalName="MediaServiceLocation" ma:readOnly="true">
      <xsd:simpleType>
        <xsd:restriction base="dms:Text"/>
      </xsd:simpleType>
    </xsd:element>
    <xsd:element name="MediaLengthInSeconds" ma:index="5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4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A5119C-97E9-4FF0-83A6-427192B148B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E198FA4-14C5-483F-882A-B481FDE038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2C79E9-AA33-4575-8BDC-65FE550875CC}">
  <ds:schemaRefs>
    <ds:schemaRef ds:uri="http://schemas.microsoft.com/office/2006/metadata/properties"/>
    <ds:schemaRef ds:uri="http://schemas.microsoft.com/office/infopath/2007/PartnerControls"/>
    <ds:schemaRef ds:uri="5858627f-d058-4b92-9b52-677b5fd7d454"/>
    <ds:schemaRef ds:uri="ca283e0b-db31-4043-a2ef-b80661bf084a"/>
    <ds:schemaRef ds:uri="http://schemas.microsoft.com/sharepoint/v4"/>
    <ds:schemaRef ds:uri="9ed9fcfb-f8ee-47eb-b2c7-1969beac171e"/>
    <ds:schemaRef ds:uri="http://schemas.microsoft.com/sharepoint.v3"/>
  </ds:schemaRefs>
</ds:datastoreItem>
</file>

<file path=customXml/itemProps4.xml><?xml version="1.0" encoding="utf-8"?>
<ds:datastoreItem xmlns:ds="http://schemas.openxmlformats.org/officeDocument/2006/customXml" ds:itemID="{CC1BDC91-A01A-41D1-91C5-E654AA18B7B3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34FE99F0-56C7-41A0-A438-08A9FA809827}">
  <ds:schemaRefs>
    <ds:schemaRef ds:uri="http://schemas.microsoft.com/office/2006/metadata/customXsn"/>
  </ds:schemaRefs>
</ds:datastoreItem>
</file>

<file path=customXml/itemProps6.xml><?xml version="1.0" encoding="utf-8"?>
<ds:datastoreItem xmlns:ds="http://schemas.openxmlformats.org/officeDocument/2006/customXml" ds:itemID="{4E681C2D-EA27-4449-93AD-AD5E28C8A6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283e0b-db31-4043-a2ef-b80661bf084a"/>
    <ds:schemaRef ds:uri="http://schemas.microsoft.com/sharepoint.v3"/>
    <ds:schemaRef ds:uri="5858627f-d058-4b92-9b52-677b5fd7d454"/>
    <ds:schemaRef ds:uri="9ed9fcfb-f8ee-47eb-b2c7-1969beac171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19173</TotalTime>
  <Words>1961</Words>
  <Application>Microsoft Office PowerPoint</Application>
  <PresentationFormat>On-screen Show (4:3)</PresentationFormat>
  <Paragraphs>189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Georgia</vt:lpstr>
      <vt:lpstr>Wingdings</vt:lpstr>
      <vt:lpstr>Wingdings 2</vt:lpstr>
      <vt:lpstr>Civic</vt:lpstr>
      <vt:lpstr>Monitoria de desempenho da coordenação do Cluster (CCPM)</vt:lpstr>
      <vt:lpstr>O que é a CCPM?</vt:lpstr>
      <vt:lpstr>Qual é a origem da CCPM?</vt:lpstr>
      <vt:lpstr>Porquê monitorar o desempenho da coordenação do Cluster?</vt:lpstr>
      <vt:lpstr>A CCPM NÃO…</vt:lpstr>
      <vt:lpstr>Quando implementar a CCPM?</vt:lpstr>
      <vt:lpstr>Quem é envolvido?</vt:lpstr>
      <vt:lpstr>Etapas da CCPM</vt:lpstr>
      <vt:lpstr>Etapa I: Planeamento</vt:lpstr>
      <vt:lpstr>Etapa II: Inquérito</vt:lpstr>
      <vt:lpstr>Etapa II: Inquérito</vt:lpstr>
      <vt:lpstr>Etapa II: Inquérito</vt:lpstr>
      <vt:lpstr>Etapa II: Inquérito</vt:lpstr>
      <vt:lpstr>Etapa III: Análise do Cluster e planeamento da ação </vt:lpstr>
      <vt:lpstr>Etapa III: Análise do Cluster e planeamento da ação</vt:lpstr>
      <vt:lpstr>Etapa IV: Seguimento e monitoria </vt:lpstr>
    </vt:vector>
  </TitlesOfParts>
  <Company>OCHA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Cluster Performance Monitoring</dc:title>
  <dc:creator>gawood@unicef.org</dc:creator>
  <cp:lastModifiedBy>Claudio De Sandra Julaia</cp:lastModifiedBy>
  <cp:revision>100</cp:revision>
  <cp:lastPrinted>2014-01-30T10:10:56Z</cp:lastPrinted>
  <dcterms:created xsi:type="dcterms:W3CDTF">2013-10-25T12:33:47Z</dcterms:created>
  <dcterms:modified xsi:type="dcterms:W3CDTF">2021-11-11T11:09:33Z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0x0101009BA85F8052A6DA4FA3E31FF9F74C697000DC3A2DF121B8294D95C146BCAFB28402</vt:lpwstr>
  </property>
  <property fmtid="{D5CDD505-2E9C-101B-9397-08002B2CF9AE}" pid="3" name="OfficeDivision">
    <vt:lpwstr>3;#Office of Emergency Prog.-456F|98de697e-6403-48a0-9bce-654c90399d04</vt:lpwstr>
  </property>
  <property fmtid="{D5CDD505-2E9C-101B-9397-08002B2CF9AE}" pid="4" name="_dlc_DocIdItemGuid">
    <vt:lpwstr>4c400c55-1099-4ead-b5ad-cabc7f7eedbc</vt:lpwstr>
  </property>
  <property fmtid="{D5CDD505-2E9C-101B-9397-08002B2CF9AE}" pid="5" name="TaxKeyword">
    <vt:lpwstr/>
  </property>
  <property fmtid="{D5CDD505-2E9C-101B-9397-08002B2CF9AE}" pid="6" name="SystemDTAC">
    <vt:lpwstr/>
  </property>
  <property fmtid="{D5CDD505-2E9C-101B-9397-08002B2CF9AE}" pid="7" name="Topic">
    <vt:lpwstr/>
  </property>
  <property fmtid="{D5CDD505-2E9C-101B-9397-08002B2CF9AE}" pid="8" name="CriticalForLongTermRetention">
    <vt:lpwstr/>
  </property>
  <property fmtid="{D5CDD505-2E9C-101B-9397-08002B2CF9AE}" pid="9" name="DocumentType">
    <vt:lpwstr/>
  </property>
  <property fmtid="{D5CDD505-2E9C-101B-9397-08002B2CF9AE}" pid="10" name="GeographicScope">
    <vt:lpwstr/>
  </property>
</Properties>
</file>