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8"/>
  </p:notesMasterIdLst>
  <p:handoutMasterIdLst>
    <p:handoutMasterId r:id="rId19"/>
  </p:handoutMasterIdLst>
  <p:sldIdLst>
    <p:sldId id="256" r:id="rId2"/>
    <p:sldId id="269" r:id="rId3"/>
    <p:sldId id="257" r:id="rId4"/>
    <p:sldId id="258" r:id="rId5"/>
    <p:sldId id="263" r:id="rId6"/>
    <p:sldId id="281" r:id="rId7"/>
    <p:sldId id="261" r:id="rId8"/>
    <p:sldId id="282" r:id="rId9"/>
    <p:sldId id="278" r:id="rId10"/>
    <p:sldId id="260" r:id="rId11"/>
    <p:sldId id="275" r:id="rId12"/>
    <p:sldId id="276" r:id="rId13"/>
    <p:sldId id="266" r:id="rId14"/>
    <p:sldId id="264" r:id="rId15"/>
    <p:sldId id="265" r:id="rId16"/>
    <p:sldId id="280"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ilde Habouzit" initials="MH" lastIdx="4" clrIdx="0">
    <p:extLst>
      <p:ext uri="{19B8F6BF-5375-455C-9EA6-DF929625EA0E}">
        <p15:presenceInfo xmlns:p15="http://schemas.microsoft.com/office/powerpoint/2012/main" userId="S-1-5-21-47237423-3687738354-3087610808-33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76876" autoAdjust="0"/>
  </p:normalViewPr>
  <p:slideViewPr>
    <p:cSldViewPr>
      <p:cViewPr varScale="1">
        <p:scale>
          <a:sx n="87" d="100"/>
          <a:sy n="87" d="100"/>
        </p:scale>
        <p:origin x="222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290" y="21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559BC2E-B910-4D78-8FED-D142F4AB34B7}" type="datetimeFigureOut">
              <a:rPr lang="en-GB" smtClean="0"/>
              <a:t>05/04/2016</a:t>
            </a:fld>
            <a:endParaRPr lang="en-GB"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C5E0EF2-D4BE-4306-861C-70AAF170B6B9}" type="slidenum">
              <a:rPr lang="en-GB" smtClean="0"/>
              <a:t>‹#›</a:t>
            </a:fld>
            <a:endParaRPr lang="en-GB" dirty="0"/>
          </a:p>
        </p:txBody>
      </p:sp>
    </p:spTree>
    <p:extLst>
      <p:ext uri="{BB962C8B-B14F-4D97-AF65-F5344CB8AC3E}">
        <p14:creationId xmlns:p14="http://schemas.microsoft.com/office/powerpoint/2010/main" val="180352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FD8CEB8-E80E-4023-ACB1-2215A2C40D7C}" type="datetimeFigureOut">
              <a:rPr lang="en-GB" smtClean="0"/>
              <a:pPr/>
              <a:t>05/04/2016</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A1369B4-255C-497A-8D6F-3C0D2ADFF37D}" type="slidenum">
              <a:rPr lang="en-GB" smtClean="0"/>
              <a:pPr/>
              <a:t>‹#›</a:t>
            </a:fld>
            <a:endParaRPr lang="en-GB" dirty="0"/>
          </a:p>
        </p:txBody>
      </p:sp>
    </p:spTree>
    <p:extLst>
      <p:ext uri="{BB962C8B-B14F-4D97-AF65-F5344CB8AC3E}">
        <p14:creationId xmlns:p14="http://schemas.microsoft.com/office/powerpoint/2010/main" val="245233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a:t>
            </a:fld>
            <a:endParaRPr lang="en-GB" dirty="0"/>
          </a:p>
        </p:txBody>
      </p:sp>
    </p:spTree>
    <p:extLst>
      <p:ext uri="{BB962C8B-B14F-4D97-AF65-F5344CB8AC3E}">
        <p14:creationId xmlns:p14="http://schemas.microsoft.com/office/powerpoint/2010/main" val="703080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11</a:t>
            </a:fld>
            <a:endParaRPr lang="en-GB" dirty="0"/>
          </a:p>
        </p:txBody>
      </p:sp>
    </p:spTree>
    <p:extLst>
      <p:ext uri="{BB962C8B-B14F-4D97-AF65-F5344CB8AC3E}">
        <p14:creationId xmlns:p14="http://schemas.microsoft.com/office/powerpoint/2010/main" val="3799475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12</a:t>
            </a:fld>
            <a:endParaRPr lang="en-GB" dirty="0"/>
          </a:p>
        </p:txBody>
      </p:sp>
    </p:spTree>
    <p:extLst>
      <p:ext uri="{BB962C8B-B14F-4D97-AF65-F5344CB8AC3E}">
        <p14:creationId xmlns:p14="http://schemas.microsoft.com/office/powerpoint/2010/main" val="971932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latin typeface="Arial" pitchFamily="34" charset="0"/>
                <a:cs typeface="Arial" pitchFamily="34" charset="0"/>
              </a:rPr>
              <a:t>Informations générales (si demandées)</a:t>
            </a:r>
            <a:r>
              <a:rPr lang="en-US" sz="1200" dirty="0" smtClean="0">
                <a:latin typeface="Arial" pitchFamily="34" charset="0"/>
                <a:cs typeface="Arial" pitchFamily="34" charset="0"/>
              </a:rPr>
              <a:t> : Dans le rapport, il y a une colonne</a:t>
            </a:r>
            <a:r>
              <a:rPr lang="en-US" sz="1200" baseline="0" dirty="0" smtClean="0">
                <a:latin typeface="Arial" pitchFamily="34" charset="0"/>
                <a:cs typeface="Arial" pitchFamily="34" charset="0"/>
              </a:rPr>
              <a:t> appelée « </a:t>
            </a:r>
            <a:r>
              <a:rPr lang="en-US" sz="1200" strike="noStrike" baseline="0" dirty="0" smtClean="0">
                <a:latin typeface="Arial" pitchFamily="34" charset="0"/>
                <a:cs typeface="Arial" pitchFamily="34" charset="0"/>
              </a:rPr>
              <a:t>Score</a:t>
            </a:r>
            <a:r>
              <a:rPr lang="en-US" sz="1200" baseline="0" dirty="0" smtClean="0">
                <a:latin typeface="Arial" pitchFamily="34" charset="0"/>
                <a:cs typeface="Arial" pitchFamily="34" charset="0"/>
              </a:rPr>
              <a:t> de performance ».  Chaque fonction de base obtient un score (la médiane) basé sur le calcul des réponses aux questionnaires.  </a:t>
            </a:r>
            <a:r>
              <a:rPr lang="en-GB" sz="1200" dirty="0" smtClean="0">
                <a:latin typeface="Arial" pitchFamily="34" charset="0"/>
                <a:cs typeface="Arial" pitchFamily="34" charset="0"/>
              </a:rPr>
              <a:t>Le score est classé dans une échelle à 4 catégories pour le statut de performance :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Vert = fort (&gt; 0,75)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Jaune = Satisfaisant (0,51 - 0,75</a:t>
            </a:r>
            <a:r>
              <a:rPr lang="en-GB" sz="1200" b="0" i="0" u="none" strike="noStrike" kern="1200" baseline="0" dirty="0" smtClean="0">
                <a:solidFill>
                  <a:schemeClr val="tx1"/>
                </a:solidFill>
                <a:effectLst/>
                <a:latin typeface="Arial" pitchFamily="34" charset="0"/>
                <a:cs typeface="Arial" pitchFamily="34" charset="0"/>
              </a:rPr>
              <a:t> )</a:t>
            </a:r>
            <a:endParaRPr lang="en-GB" sz="1200" b="0" i="0" u="none" strike="noStrike" kern="1200" dirty="0" smtClean="0">
              <a:solidFill>
                <a:schemeClr val="tx1"/>
              </a:solidFill>
              <a:effectLst/>
              <a:latin typeface="Arial" pitchFamily="34" charset="0"/>
              <a:cs typeface="Arial" pitchFamily="34" charset="0"/>
            </a:endParaRP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Orange = Non satisfaisant (0,26 - 0,50)</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Rouge = médiocre (≤ 0,25)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Arial" pitchFamily="34" charset="0"/>
                <a:cs typeface="Arial" pitchFamily="34" charset="0"/>
              </a:rPr>
              <a:t> </a:t>
            </a:r>
            <a:endParaRPr lang="en-US" sz="1200" b="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latin typeface="Arial" pitchFamily="34" charset="0"/>
                <a:cs typeface="Arial" pitchFamily="34" charset="0"/>
                <a:sym typeface="Wingdings" pitchFamily="2" charset="2"/>
              </a:rPr>
              <a:t> </a:t>
            </a:r>
            <a:r>
              <a:rPr lang="en-US" sz="1200" b="0" dirty="0" smtClean="0">
                <a:latin typeface="Arial" pitchFamily="34" charset="0"/>
                <a:cs typeface="Arial" pitchFamily="34" charset="0"/>
              </a:rPr>
              <a:t>Le système de notation pour chaque question aide à identifier les</a:t>
            </a:r>
            <a:r>
              <a:rPr lang="en-US" sz="1200" b="0" baseline="0" dirty="0" smtClean="0">
                <a:latin typeface="Arial" pitchFamily="34" charset="0"/>
                <a:cs typeface="Arial" pitchFamily="34" charset="0"/>
              </a:rPr>
              <a:t> </a:t>
            </a:r>
            <a:r>
              <a:rPr lang="en-US" sz="1200" b="0" dirty="0" smtClean="0">
                <a:latin typeface="Arial" pitchFamily="34" charset="0"/>
                <a:cs typeface="Arial" pitchFamily="34" charset="0"/>
              </a:rPr>
              <a:t>fonctions qui nécessitent une amélioration et un soutien supplémentaire.</a:t>
            </a:r>
            <a:endParaRPr lang="en-GB" sz="1200" b="0" dirty="0" smtClean="0">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13</a:t>
            </a:fld>
            <a:endParaRPr lang="en-GB" dirty="0"/>
          </a:p>
        </p:txBody>
      </p:sp>
    </p:spTree>
    <p:extLst>
      <p:ext uri="{BB962C8B-B14F-4D97-AF65-F5344CB8AC3E}">
        <p14:creationId xmlns:p14="http://schemas.microsoft.com/office/powerpoint/2010/main" val="522655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14</a:t>
            </a:fld>
            <a:endParaRPr lang="en-GB" dirty="0"/>
          </a:p>
        </p:txBody>
      </p:sp>
    </p:spTree>
    <p:extLst>
      <p:ext uri="{BB962C8B-B14F-4D97-AF65-F5344CB8AC3E}">
        <p14:creationId xmlns:p14="http://schemas.microsoft.com/office/powerpoint/2010/main" val="3316364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15</a:t>
            </a:fld>
            <a:endParaRPr lang="en-GB" dirty="0"/>
          </a:p>
        </p:txBody>
      </p:sp>
    </p:spTree>
    <p:extLst>
      <p:ext uri="{BB962C8B-B14F-4D97-AF65-F5344CB8AC3E}">
        <p14:creationId xmlns:p14="http://schemas.microsoft.com/office/powerpoint/2010/main" val="147165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Il est recommandé que le bilan des progrès lors des réunions du Cluster soit enregistré dans les procès-verbaux des réunions.</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16</a:t>
            </a:fld>
            <a:endParaRPr lang="en-GB" dirty="0"/>
          </a:p>
        </p:txBody>
      </p:sp>
    </p:spTree>
    <p:extLst>
      <p:ext uri="{BB962C8B-B14F-4D97-AF65-F5344CB8AC3E}">
        <p14:creationId xmlns:p14="http://schemas.microsoft.com/office/powerpoint/2010/main" val="204184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A1369B4-255C-497A-8D6F-3C0D2ADFF37D}" type="slidenum">
              <a:rPr lang="en-GB" smtClean="0"/>
              <a:pPr/>
              <a:t>2</a:t>
            </a:fld>
            <a:endParaRPr lang="en-GB" dirty="0"/>
          </a:p>
        </p:txBody>
      </p:sp>
      <p:sp>
        <p:nvSpPr>
          <p:cNvPr id="5" name="Notes Placeholder 4"/>
          <p:cNvSpPr>
            <a:spLocks noGrp="1"/>
          </p:cNvSpPr>
          <p:nvPr>
            <p:ph type="body" sz="quarter" idx="11"/>
          </p:nvPr>
        </p:nvSpPr>
        <p:spPr/>
        <p:txBody>
          <a:bodyPr/>
          <a:lstStyle/>
          <a:p>
            <a:r>
              <a:rPr lang="en-US" b="1" u="sng" dirty="0" smtClean="0"/>
              <a:t>Soutien des Clusters mondiaux et de l'OCHA :</a:t>
            </a:r>
          </a:p>
          <a:p>
            <a:pPr marL="171450" indent="-171450">
              <a:buFont typeface="Arial" panose="020B0604020202020204" pitchFamily="34" charset="0"/>
              <a:buChar char="•"/>
            </a:pPr>
            <a:r>
              <a:rPr lang="en-US" dirty="0" smtClean="0"/>
              <a:t>Le soutien </a:t>
            </a:r>
            <a:r>
              <a:rPr lang="en-US" dirty="0" err="1" smtClean="0"/>
              <a:t>administratif</a:t>
            </a:r>
            <a:r>
              <a:rPr lang="en-US" dirty="0" smtClean="0"/>
              <a:t> </a:t>
            </a:r>
            <a:r>
              <a:rPr lang="en-US" dirty="0" err="1" smtClean="0"/>
              <a:t>peut</a:t>
            </a:r>
            <a:r>
              <a:rPr lang="en-US" dirty="0" smtClean="0"/>
              <a:t> être fourni par les secrétariats des Clusters mondiaux et du siège de l'OCHA (OCHA-HQ).</a:t>
            </a:r>
          </a:p>
          <a:p>
            <a:pPr marL="171450" indent="-171450">
              <a:buFont typeface="Arial" panose="020B0604020202020204" pitchFamily="34" charset="0"/>
              <a:buChar char="•"/>
            </a:pPr>
            <a:r>
              <a:rPr lang="en-US" dirty="0" smtClean="0"/>
              <a:t>L'assistance technique pour mettre en œuvre les questionnaires CCPM est fourni par ces Clusters qui disposent de </a:t>
            </a:r>
            <a:r>
              <a:rPr lang="en-US" dirty="0" err="1" smtClean="0"/>
              <a:t>l'outil</a:t>
            </a:r>
            <a:r>
              <a:rPr lang="en-US" dirty="0" smtClean="0"/>
              <a:t> </a:t>
            </a:r>
            <a:r>
              <a:rPr lang="en-US" dirty="0" err="1" smtClean="0"/>
              <a:t>d'enquête</a:t>
            </a:r>
            <a:r>
              <a:rPr lang="en-US" dirty="0" smtClean="0"/>
              <a:t>,</a:t>
            </a:r>
            <a:r>
              <a:rPr lang="en-US" baseline="0" dirty="0" smtClean="0"/>
              <a:t> </a:t>
            </a:r>
            <a:r>
              <a:rPr lang="en-US" dirty="0" smtClean="0"/>
              <a:t>et l'OCHA fournit une assistance technique à ces Clusters qui ne disposent pas de l'outil d'enquête.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GB" dirty="0" smtClean="0"/>
              <a:t>Dans </a:t>
            </a:r>
            <a:r>
              <a:rPr lang="en-GB" dirty="0"/>
              <a:t>crises prolongées, le </a:t>
            </a:r>
            <a:r>
              <a:rPr lang="en-GB" dirty="0" smtClean="0"/>
              <a:t>CCPM </a:t>
            </a:r>
            <a:r>
              <a:rPr lang="en-GB" dirty="0"/>
              <a:t>devrait être mis en œuvre sur une base annuelle, mais les Cluster décident du moment de la mise en œuvre. </a:t>
            </a:r>
          </a:p>
          <a:p>
            <a:pPr marL="171450" indent="-171450">
              <a:buFont typeface="Arial" panose="020B0604020202020204" pitchFamily="34" charset="0"/>
              <a:buChar char="•"/>
            </a:pPr>
            <a:r>
              <a:rPr lang="en-GB" dirty="0"/>
              <a:t>Dans les cas où les fonctions de base ont été enregistrées comme médiocres, nécessitant une surveillance plus fréquente et un suivi sur les actions visant l'amélioration, il est recommandé que le </a:t>
            </a:r>
            <a:r>
              <a:rPr lang="en-GB" dirty="0" smtClean="0"/>
              <a:t>CCPM </a:t>
            </a:r>
            <a:r>
              <a:rPr lang="en-GB" dirty="0"/>
              <a:t>soit mis en oeuvre sur une base plus régulière.</a:t>
            </a:r>
          </a:p>
          <a:p>
            <a:pPr marL="171450" indent="-171450">
              <a:buFont typeface="Arial" panose="020B0604020202020204" pitchFamily="34" charset="0"/>
              <a:buChar char="•"/>
            </a:pPr>
            <a:r>
              <a:rPr lang="en-GB" dirty="0"/>
              <a:t>L'expérience montre qu'il est difficile de mettre en œuvre le </a:t>
            </a:r>
            <a:r>
              <a:rPr lang="en-GB" dirty="0" smtClean="0"/>
              <a:t>CCPM </a:t>
            </a:r>
            <a:r>
              <a:rPr lang="en-GB" dirty="0"/>
              <a:t>dans un contexte où les Clusters ont plusieurs engagements en même temps (p. ex. le Processus de planification stratégique, les visites des donateurs, etc.) ou si l'architecture du Cluster est en transition.</a:t>
            </a:r>
          </a:p>
          <a:p>
            <a:pPr marL="171450" indent="-171450">
              <a:buFont typeface="Arial" panose="020B0604020202020204" pitchFamily="34" charset="0"/>
              <a:buChar char="•"/>
            </a:pPr>
            <a:endParaRPr lang="en-US" dirty="0"/>
          </a:p>
          <a:p>
            <a:endParaRPr lang="en-GB" dirty="0"/>
          </a:p>
        </p:txBody>
      </p:sp>
    </p:spTree>
    <p:extLst>
      <p:ext uri="{BB962C8B-B14F-4D97-AF65-F5344CB8AC3E}">
        <p14:creationId xmlns:p14="http://schemas.microsoft.com/office/powerpoint/2010/main" val="307072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 : L’AGENDA</a:t>
            </a:r>
            <a:r>
              <a:rPr lang="en-GB" baseline="0" dirty="0" smtClean="0"/>
              <a:t> TRANSFORMATIF</a:t>
            </a:r>
            <a:endParaRPr lang="en-GB" dirty="0" smtClean="0"/>
          </a:p>
          <a:p>
            <a:pPr marL="171450" indent="-171450">
              <a:buFont typeface="Arial" panose="020B0604020202020204" pitchFamily="34" charset="0"/>
              <a:buChar char="•"/>
            </a:pPr>
            <a:r>
              <a:rPr lang="en-GB" dirty="0" smtClean="0"/>
              <a:t>sur la base d'un examen de la réponse humanitaire aux catastrophes majeures des années 2010 et 2011 (à Haïti et au Pakistan) </a:t>
            </a:r>
          </a:p>
          <a:p>
            <a:pPr marL="171450" indent="-171450">
              <a:buFont typeface="Arial" panose="020B0604020202020204" pitchFamily="34" charset="0"/>
              <a:buChar char="•"/>
            </a:pPr>
            <a:r>
              <a:rPr lang="en-GB" dirty="0" smtClean="0"/>
              <a:t>55 actions convenues par les responsables de l'IASC en décembre 2011 axées sur le leadership, la coordination et la redevabilité envers les personnes affectées.</a:t>
            </a:r>
          </a:p>
          <a:p>
            <a:pPr marL="171450" indent="-171450">
              <a:buFont typeface="Arial" panose="020B0604020202020204" pitchFamily="34" charset="0"/>
              <a:buChar char="•"/>
            </a:pPr>
            <a:r>
              <a:rPr lang="en-GB" dirty="0" smtClean="0"/>
              <a:t>Les actions visent à simplifier les processus et les mécanismes, à améliorer la communication inter-agences et la collaboration et à renforcer la confiance dans le système humanitaire dans son ensemble. </a:t>
            </a:r>
          </a:p>
          <a:p>
            <a:pPr marL="171450" indent="-171450">
              <a:buFont typeface="Arial" panose="020B0604020202020204" pitchFamily="34" charset="0"/>
              <a:buChar char="•"/>
            </a:pPr>
            <a:r>
              <a:rPr lang="en-GB" dirty="0" smtClean="0"/>
              <a:t>Appels au changement pour les méthodes opérationnelles et pour la priorité sur les résultats et pas uniquement sur les processus. Améliorer la coordination et la redevabilité sont des éléments essentiels de ce programme. </a:t>
            </a:r>
          </a:p>
          <a:p>
            <a:endParaRPr lang="en-GB" dirty="0" smtClean="0"/>
          </a:p>
          <a:p>
            <a:r>
              <a:rPr lang="en-US" dirty="0" err="1" smtClean="0"/>
              <a:t>Sou</a:t>
            </a:r>
            <a:r>
              <a:rPr lang="en-US" dirty="0" smtClean="0"/>
              <a:t>- groupe de travail de l'IASC :</a:t>
            </a:r>
            <a:endParaRPr lang="en-GB" dirty="0" smtClean="0"/>
          </a:p>
          <a:p>
            <a:pPr marL="171450" indent="-171450">
              <a:buFont typeface="Arial" panose="020B0604020202020204" pitchFamily="34" charset="0"/>
              <a:buChar char="•"/>
            </a:pPr>
            <a:r>
              <a:rPr lang="en-GB" dirty="0" smtClean="0"/>
              <a:t>TA -&gt; SWG est chargé d'examiner l'orientation du Cluster et d'envisager les moyens de surveiller les performances de la coordination du Cluster au niveau des pays.  </a:t>
            </a:r>
          </a:p>
          <a:p>
            <a:pPr marL="171450" indent="-171450">
              <a:buFont typeface="Arial" panose="020B0604020202020204" pitchFamily="34" charset="0"/>
              <a:buChar char="•"/>
            </a:pPr>
            <a:r>
              <a:rPr lang="en-GB" dirty="0" smtClean="0"/>
              <a:t>En septembre 2012, un outil de </a:t>
            </a:r>
            <a:r>
              <a:rPr lang="en-GB" dirty="0" err="1" smtClean="0"/>
              <a:t>suivi</a:t>
            </a:r>
            <a:r>
              <a:rPr lang="en-GB" dirty="0" smtClean="0"/>
              <a:t> de la performance de la  coordination a été développé et testé dans quelques pays pilotes (Pakistan, Somalie, Soudan du Sud). </a:t>
            </a:r>
          </a:p>
          <a:p>
            <a:pPr marL="171450" indent="-171450">
              <a:buFont typeface="Arial" panose="020B0604020202020204" pitchFamily="34" charset="0"/>
              <a:buChar char="•"/>
            </a:pPr>
            <a:r>
              <a:rPr lang="en-GB" dirty="0" smtClean="0"/>
              <a:t>Les outils de </a:t>
            </a:r>
            <a:r>
              <a:rPr lang="en-GB" dirty="0" err="1" smtClean="0"/>
              <a:t>suivi</a:t>
            </a:r>
            <a:r>
              <a:rPr lang="en-GB" strike="noStrike" baseline="0" dirty="0" smtClean="0"/>
              <a:t> d</a:t>
            </a:r>
            <a:r>
              <a:rPr lang="en-GB" dirty="0" smtClean="0"/>
              <a:t>e la performance de la coordination et la fréquence des rapports ont été approuvés par le Groupe de travail de l'IASC en août 2012, et partagés avec les responsables de l'IASC en décembre 2012. </a:t>
            </a: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3</a:t>
            </a:fld>
            <a:endParaRPr lang="en-GB" dirty="0"/>
          </a:p>
        </p:txBody>
      </p:sp>
    </p:spTree>
    <p:extLst>
      <p:ext uri="{BB962C8B-B14F-4D97-AF65-F5344CB8AC3E}">
        <p14:creationId xmlns:p14="http://schemas.microsoft.com/office/powerpoint/2010/main" val="302920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Questions sur</a:t>
            </a:r>
            <a:r>
              <a:rPr lang="en-US" b="1" u="sng" baseline="0" dirty="0" smtClean="0"/>
              <a:t> la redevabilité envers les populations affectées :</a:t>
            </a:r>
          </a:p>
          <a:p>
            <a:pPr marL="228600" indent="-228600">
              <a:buFont typeface="+mj-lt"/>
              <a:buAutoNum type="arabicPeriod"/>
            </a:pPr>
            <a:r>
              <a:rPr lang="en-US" baseline="0" dirty="0" smtClean="0"/>
              <a:t>Est-ce que les mécanismes - convenus avec les partenaires du Cluster - pour consulter et impliquer les populations affectées dans le processus décisionnel, ont été utilisés par les partenaires du Cluster/votre organisation lorsque cela était possible ?</a:t>
            </a:r>
          </a:p>
          <a:p>
            <a:pPr marL="228600" indent="-228600">
              <a:buFont typeface="+mj-lt"/>
              <a:buAutoNum type="arabicPeriod"/>
            </a:pPr>
            <a:r>
              <a:rPr lang="en-US" baseline="0" dirty="0" smtClean="0"/>
              <a:t>Est-ce que les mécanismes - convenus avec les partenaires du Cluster - pour  recevoir, enquêter et agir en cas de plainte concernant l'aide reçue, ont été utilisés par les partenaires du Cluster/votre organisation lorsque cela était possible ?</a:t>
            </a:r>
          </a:p>
          <a:p>
            <a:pPr marL="0" indent="0">
              <a:buFont typeface="+mj-lt"/>
              <a:buNone/>
            </a:pPr>
            <a:endParaRPr lang="en-US" dirty="0" smtClean="0"/>
          </a:p>
          <a:p>
            <a:pPr marL="0" indent="0">
              <a:buFont typeface="+mj-lt"/>
              <a:buNone/>
            </a:pPr>
            <a:r>
              <a:rPr lang="en-US" dirty="0" smtClean="0"/>
              <a:t>Le soutien</a:t>
            </a:r>
            <a:r>
              <a:rPr lang="en-US" baseline="0" dirty="0" smtClean="0"/>
              <a:t> aux populations affectées est renforcée par une meilleure coordination et une inclusion accrue de la question dans le processus décisionnel. </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4</a:t>
            </a:fld>
            <a:endParaRPr lang="en-GB" dirty="0"/>
          </a:p>
        </p:txBody>
      </p:sp>
    </p:spTree>
    <p:extLst>
      <p:ext uri="{BB962C8B-B14F-4D97-AF65-F5344CB8AC3E}">
        <p14:creationId xmlns:p14="http://schemas.microsoft.com/office/powerpoint/2010/main" val="297973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5</a:t>
            </a:fld>
            <a:endParaRPr lang="en-GB" dirty="0"/>
          </a:p>
        </p:txBody>
      </p:sp>
    </p:spTree>
    <p:extLst>
      <p:ext uri="{BB962C8B-B14F-4D97-AF65-F5344CB8AC3E}">
        <p14:creationId xmlns:p14="http://schemas.microsoft.com/office/powerpoint/2010/main" val="3247479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6</a:t>
            </a:fld>
            <a:endParaRPr lang="en-GB" dirty="0"/>
          </a:p>
        </p:txBody>
      </p:sp>
    </p:spTree>
    <p:extLst>
      <p:ext uri="{BB962C8B-B14F-4D97-AF65-F5344CB8AC3E}">
        <p14:creationId xmlns:p14="http://schemas.microsoft.com/office/powerpoint/2010/main" val="150145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Coordination </a:t>
            </a:r>
            <a:r>
              <a:rPr lang="en-US" b="1" u="sng" dirty="0"/>
              <a:t>du </a:t>
            </a:r>
            <a:r>
              <a:rPr lang="en-US" b="1" u="sng" dirty="0" smtClean="0"/>
              <a:t>CCPM</a:t>
            </a:r>
            <a:r>
              <a:rPr lang="en-US" b="1" u="sng" dirty="0"/>
              <a:t> :</a:t>
            </a:r>
          </a:p>
          <a:p>
            <a:pPr marL="171450" indent="-171450">
              <a:buFont typeface="Arial" panose="020B0604020202020204" pitchFamily="34" charset="0"/>
              <a:buChar char="•"/>
            </a:pPr>
            <a:r>
              <a:rPr lang="en-GB" dirty="0">
                <a:solidFill>
                  <a:srgbClr val="000000"/>
                </a:solidFill>
              </a:rPr>
              <a:t>Il est préférable que tous les Clusters réalisent </a:t>
            </a:r>
            <a:r>
              <a:rPr lang="en-GB" dirty="0" err="1">
                <a:solidFill>
                  <a:srgbClr val="000000"/>
                </a:solidFill>
              </a:rPr>
              <a:t>l'exercice</a:t>
            </a:r>
            <a:r>
              <a:rPr lang="en-GB" dirty="0">
                <a:solidFill>
                  <a:srgbClr val="000000"/>
                </a:solidFill>
              </a:rPr>
              <a:t> </a:t>
            </a:r>
            <a:r>
              <a:rPr lang="en-GB" dirty="0" smtClean="0">
                <a:solidFill>
                  <a:srgbClr val="000000"/>
                </a:solidFill>
              </a:rPr>
              <a:t>du CCPM </a:t>
            </a:r>
            <a:r>
              <a:rPr lang="en-GB" dirty="0" err="1" smtClean="0">
                <a:solidFill>
                  <a:srgbClr val="000000"/>
                </a:solidFill>
              </a:rPr>
              <a:t>simultanément</a:t>
            </a:r>
            <a:r>
              <a:rPr lang="en-GB" dirty="0">
                <a:solidFill>
                  <a:srgbClr val="000000"/>
                </a:solidFill>
              </a:rPr>
              <a:t>. </a:t>
            </a:r>
          </a:p>
          <a:p>
            <a:pPr marL="171450" indent="-171450">
              <a:buFont typeface="Arial" panose="020B0604020202020204" pitchFamily="34" charset="0"/>
              <a:buChar char="•"/>
            </a:pPr>
            <a:r>
              <a:rPr lang="en-GB" dirty="0">
                <a:solidFill>
                  <a:srgbClr val="000000"/>
                </a:solidFill>
              </a:rPr>
              <a:t>S'il n'y a pas </a:t>
            </a:r>
            <a:r>
              <a:rPr lang="en-GB" dirty="0" err="1">
                <a:solidFill>
                  <a:srgbClr val="000000"/>
                </a:solidFill>
              </a:rPr>
              <a:t>d'accord</a:t>
            </a:r>
            <a:r>
              <a:rPr lang="en-GB" dirty="0">
                <a:solidFill>
                  <a:srgbClr val="000000"/>
                </a:solidFill>
              </a:rPr>
              <a:t> </a:t>
            </a:r>
            <a:r>
              <a:rPr lang="en-GB" dirty="0" smtClean="0">
                <a:solidFill>
                  <a:srgbClr val="000000"/>
                </a:solidFill>
              </a:rPr>
              <a:t>du HC/HCT et/</a:t>
            </a:r>
            <a:r>
              <a:rPr lang="en-GB" dirty="0" err="1" smtClean="0">
                <a:solidFill>
                  <a:srgbClr val="000000"/>
                </a:solidFill>
              </a:rPr>
              <a:t>ou</a:t>
            </a:r>
            <a:r>
              <a:rPr lang="en-GB" dirty="0" smtClean="0">
                <a:solidFill>
                  <a:srgbClr val="000000"/>
                </a:solidFill>
              </a:rPr>
              <a:t> </a:t>
            </a:r>
            <a:r>
              <a:rPr lang="en-GB" dirty="0">
                <a:solidFill>
                  <a:srgbClr val="000000"/>
                </a:solidFill>
              </a:rPr>
              <a:t>des Clusters pour effectuer le </a:t>
            </a:r>
            <a:r>
              <a:rPr lang="en-GB" dirty="0" smtClean="0">
                <a:solidFill>
                  <a:srgbClr val="000000"/>
                </a:solidFill>
              </a:rPr>
              <a:t>CCPM</a:t>
            </a:r>
            <a:r>
              <a:rPr lang="en-GB" baseline="0" dirty="0" smtClean="0">
                <a:solidFill>
                  <a:srgbClr val="000000"/>
                </a:solidFill>
              </a:rPr>
              <a:t> </a:t>
            </a:r>
            <a:r>
              <a:rPr lang="en-GB" dirty="0" err="1" smtClean="0">
                <a:solidFill>
                  <a:srgbClr val="000000"/>
                </a:solidFill>
              </a:rPr>
              <a:t>dans</a:t>
            </a:r>
            <a:r>
              <a:rPr lang="en-GB" dirty="0" smtClean="0">
                <a:solidFill>
                  <a:srgbClr val="000000"/>
                </a:solidFill>
              </a:rPr>
              <a:t> </a:t>
            </a:r>
            <a:r>
              <a:rPr lang="en-GB" dirty="0">
                <a:solidFill>
                  <a:srgbClr val="000000"/>
                </a:solidFill>
              </a:rPr>
              <a:t>tous les Clusters, chaque Cluster (ou des petits groupes de Clusters) peut mettre en </a:t>
            </a:r>
            <a:r>
              <a:rPr lang="en-GB" dirty="0" err="1">
                <a:solidFill>
                  <a:srgbClr val="000000"/>
                </a:solidFill>
              </a:rPr>
              <a:t>œuvre</a:t>
            </a:r>
            <a:r>
              <a:rPr lang="en-GB" dirty="0">
                <a:solidFill>
                  <a:srgbClr val="000000"/>
                </a:solidFill>
              </a:rPr>
              <a:t> </a:t>
            </a:r>
            <a:r>
              <a:rPr lang="en-GB" dirty="0" smtClean="0">
                <a:solidFill>
                  <a:srgbClr val="000000"/>
                </a:solidFill>
              </a:rPr>
              <a:t>le CCPM</a:t>
            </a:r>
            <a:r>
              <a:rPr lang="en-GB" baseline="0" dirty="0" smtClean="0">
                <a:solidFill>
                  <a:srgbClr val="000000"/>
                </a:solidFill>
              </a:rPr>
              <a:t> </a:t>
            </a:r>
            <a:r>
              <a:rPr lang="en-GB" dirty="0" err="1" smtClean="0">
                <a:solidFill>
                  <a:srgbClr val="000000"/>
                </a:solidFill>
              </a:rPr>
              <a:t>lui-même</a:t>
            </a:r>
            <a:r>
              <a:rPr lang="en-GB" dirty="0">
                <a:solidFill>
                  <a:srgbClr val="000000"/>
                </a:solidFill>
              </a:rPr>
              <a:t>, avec le soutien de leur Cluster global.</a:t>
            </a:r>
            <a:endParaRPr lang="en-GB" sz="1400" dirty="0">
              <a:solidFill>
                <a:srgbClr val="000000"/>
              </a:solidFill>
            </a:endParaRPr>
          </a:p>
          <a:p>
            <a:pPr marL="171450" indent="-171450">
              <a:buFont typeface="Arial" panose="020B0604020202020204" pitchFamily="34" charset="0"/>
              <a:buChar char="•"/>
            </a:pPr>
            <a:r>
              <a:rPr lang="en-GB" dirty="0"/>
              <a:t>Si un Cluster de pays exprime son intérêt pour la mise en œuvre d'un </a:t>
            </a:r>
            <a:r>
              <a:rPr lang="en-GB" dirty="0" err="1"/>
              <a:t>exercice</a:t>
            </a:r>
            <a:r>
              <a:rPr lang="en-GB" dirty="0"/>
              <a:t> </a:t>
            </a:r>
            <a:r>
              <a:rPr lang="en-GB" dirty="0" smtClean="0"/>
              <a:t>du CCPM, </a:t>
            </a:r>
            <a:r>
              <a:rPr lang="en-GB" dirty="0"/>
              <a:t>le Cluster mondial concerné devrait : (i) encourager à le Cluster de pays à parler aux autres Cluster et au bureau de l'OCHA pour encourager la participation multi-Cluster ; et (ii) informer l'OCHA, qui informera à son tour le bureau OCHA concerné. </a:t>
            </a:r>
          </a:p>
          <a:p>
            <a:pPr marL="171450" indent="-171450">
              <a:buFont typeface="Arial" panose="020B0604020202020204" pitchFamily="34" charset="0"/>
              <a:buChar char="•"/>
            </a:pPr>
            <a:r>
              <a:rPr lang="en-GB" dirty="0"/>
              <a:t>Si l'intérêt est exprimé au siège de l'OCHA (OCHA-HQ), l'OCHA doit : (i) informer les Clusters mondiaux, qui feront le suivi avec les Clusters de pays et soutiendront leur prise de décisions ; et (ii) communiquer avec le bureau de pays, qui peut alors plaider pour une approche multi-Cluster.</a:t>
            </a:r>
          </a:p>
          <a:p>
            <a:pPr lvl="1"/>
            <a:endParaRPr lang="en-GB" sz="1400" dirty="0"/>
          </a:p>
          <a:p>
            <a:pPr lvl="1"/>
            <a:endParaRPr lang="en-GB" sz="1400"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7</a:t>
            </a:fld>
            <a:endParaRPr lang="en-GB" dirty="0"/>
          </a:p>
        </p:txBody>
      </p:sp>
    </p:spTree>
    <p:extLst>
      <p:ext uri="{BB962C8B-B14F-4D97-AF65-F5344CB8AC3E}">
        <p14:creationId xmlns:p14="http://schemas.microsoft.com/office/powerpoint/2010/main" val="224133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9</a:t>
            </a:fld>
            <a:endParaRPr lang="en-GB" dirty="0"/>
          </a:p>
        </p:txBody>
      </p:sp>
    </p:spTree>
    <p:extLst>
      <p:ext uri="{BB962C8B-B14F-4D97-AF65-F5344CB8AC3E}">
        <p14:creationId xmlns:p14="http://schemas.microsoft.com/office/powerpoint/2010/main" val="1527364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a:t>
            </a:r>
          </a:p>
          <a:p>
            <a:pPr marL="171450" indent="-171450">
              <a:buFontTx/>
              <a:buChar char="-"/>
            </a:pPr>
            <a:r>
              <a:rPr lang="en-US" dirty="0" smtClean="0"/>
              <a:t>Partager le bon lien avec les bonnes personnes - c.-à-d. ne pas partager le lien pour le </a:t>
            </a:r>
            <a:r>
              <a:rPr lang="en-US" dirty="0" err="1" smtClean="0"/>
              <a:t>coordonnateur</a:t>
            </a:r>
            <a:r>
              <a:rPr lang="en-US" dirty="0" smtClean="0"/>
              <a:t> de Cluster avec des partenaires du Cluster et ne pas partager les liens entre les Clusters</a:t>
            </a:r>
          </a:p>
          <a:p>
            <a:pPr marL="171450" indent="-171450">
              <a:buFontTx/>
              <a:buChar char="-"/>
            </a:pPr>
            <a:r>
              <a:rPr lang="en-US" dirty="0" smtClean="0"/>
              <a:t>Ne pas insérer des informations sensibles dans les zones de commentaires, étant donné qu'elles feront automatiquement partie du Rapport préliminaire sur la performance de la coordination. En principe, ces commentaires doivent être supprimés, mais il vaut mieux prévenir que guérir</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10</a:t>
            </a:fld>
            <a:endParaRPr lang="en-GB" dirty="0"/>
          </a:p>
        </p:txBody>
      </p:sp>
    </p:spTree>
    <p:extLst>
      <p:ext uri="{BB962C8B-B14F-4D97-AF65-F5344CB8AC3E}">
        <p14:creationId xmlns:p14="http://schemas.microsoft.com/office/powerpoint/2010/main" val="48176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E66B14-78F5-4B16-BFC2-228B98077AA1}"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6E66B14-78F5-4B16-BFC2-228B98077AA1}" type="slidenum">
              <a:rPr lang="en-GB" smtClean="0"/>
              <a:pPr/>
              <a:t>‹#›</a:t>
            </a:fld>
            <a:endParaRPr lang="en-GB"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fld id="{B6E66B14-78F5-4B16-BFC2-228B98077AA1}" type="slidenum">
              <a:rPr lang="en-GB" smtClean="0"/>
              <a:pPr/>
              <a:t>‹#›</a:t>
            </a:fld>
            <a:endParaRPr lang="en-GB"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dirty="0"/>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E66B14-78F5-4B16-BFC2-228B98077AA1}" type="slidenum">
              <a:rPr lang="en-GB" smtClean="0"/>
              <a:pPr/>
              <a:t>‹#›</a:t>
            </a:fld>
            <a:endParaRPr lang="en-GB"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8" name="Footer Placeholder 7"/>
          <p:cNvSpPr>
            <a:spLocks noGrp="1"/>
          </p:cNvSpPr>
          <p:nvPr>
            <p:ph type="ftr" sz="quarter" idx="11"/>
          </p:nvPr>
        </p:nvSpPr>
        <p:spPr>
          <a:xfrm>
            <a:off x="304800" y="6409944"/>
            <a:ext cx="3581400" cy="365760"/>
          </a:xfrm>
        </p:spPr>
        <p:txBody>
          <a:bodyPr/>
          <a:lstStyle/>
          <a:p>
            <a:endParaRPr lang="en-GB"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E66B14-78F5-4B16-BFC2-228B98077AA1}" type="slidenum">
              <a:rPr lang="en-GB" smtClean="0"/>
              <a:pPr/>
              <a:t>‹#›</a:t>
            </a:fld>
            <a:endParaRPr lang="en-GB"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4343400" y="1036020"/>
            <a:ext cx="457200" cy="441325"/>
          </a:xfrm>
        </p:spPr>
        <p:txBody>
          <a:bodyPr/>
          <a:lstStyle/>
          <a:p>
            <a:fld id="{B6E66B14-78F5-4B16-BFC2-228B98077AA1}"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E66B14-78F5-4B16-BFC2-228B98077AA1}"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a:xfrm>
            <a:off x="301752" y="6410848"/>
            <a:ext cx="3383280" cy="365760"/>
          </a:xfrm>
        </p:spPr>
        <p:txBody>
          <a:bodyPr/>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6E66B14-78F5-4B16-BFC2-228B98077AA1}" type="slidenum">
              <a:rPr lang="en-GB" smtClean="0"/>
              <a:pPr/>
              <a:t>‹#›</a:t>
            </a:fld>
            <a:endParaRPr lang="en-GB"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9DF778CD-858C-4A11-8297-34FC4A84C413}" type="datetimeFigureOut">
              <a:rPr lang="en-GB" smtClean="0"/>
              <a:pPr/>
              <a:t>05/04/2016</a:t>
            </a:fld>
            <a:endParaRPr lang="en-GB" dirty="0"/>
          </a:p>
        </p:txBody>
      </p:sp>
      <p:sp>
        <p:nvSpPr>
          <p:cNvPr id="6" name="Footer Placeholder 5"/>
          <p:cNvSpPr>
            <a:spLocks noGrp="1"/>
          </p:cNvSpPr>
          <p:nvPr>
            <p:ph type="ftr" sz="quarter" idx="11"/>
          </p:nvPr>
        </p:nvSpPr>
        <p:spPr>
          <a:xfrm>
            <a:off x="301752" y="6410848"/>
            <a:ext cx="3584448" cy="365760"/>
          </a:xfrm>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F778CD-858C-4A11-8297-34FC4A84C413}" type="datetimeFigureOut">
              <a:rPr lang="en-GB" smtClean="0"/>
              <a:pPr/>
              <a:t>05/04/2016</a:t>
            </a:fld>
            <a:endParaRPr lang="en-GB"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E66B14-78F5-4B16-BFC2-228B98077AA1}" type="slidenum">
              <a:rPr lang="en-GB" smtClean="0"/>
              <a:pPr/>
              <a:t>‹#›</a:t>
            </a:fld>
            <a:endParaRPr lang="en-GB"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dirty="0"/>
          </a:p>
        </p:txBody>
      </p:sp>
      <p:sp>
        <p:nvSpPr>
          <p:cNvPr id="2" name="Title 1"/>
          <p:cNvSpPr>
            <a:spLocks noGrp="1"/>
          </p:cNvSpPr>
          <p:nvPr>
            <p:ph type="ctrTitle"/>
          </p:nvPr>
        </p:nvSpPr>
        <p:spPr/>
        <p:txBody>
          <a:bodyPr>
            <a:normAutofit/>
          </a:bodyPr>
          <a:lstStyle/>
          <a:p>
            <a:r>
              <a:rPr lang="en-US" sz="4800" dirty="0" err="1">
                <a:solidFill>
                  <a:srgbClr val="056CB6"/>
                </a:solidFill>
                <a:latin typeface="Arial"/>
                <a:ea typeface="ヒラギノ明朝 ProN W3"/>
                <a:cs typeface="+mn-cs"/>
              </a:rPr>
              <a:t>Suivi</a:t>
            </a:r>
            <a:r>
              <a:rPr lang="en-US" sz="4800" dirty="0">
                <a:solidFill>
                  <a:srgbClr val="056CB6"/>
                </a:solidFill>
                <a:latin typeface="Arial"/>
                <a:ea typeface="ヒラギノ明朝 ProN W3"/>
                <a:cs typeface="+mn-cs"/>
              </a:rPr>
              <a:t> de la performance de la coordination du </a:t>
            </a:r>
            <a:r>
              <a:rPr lang="en-US" sz="4800" dirty="0" smtClean="0">
                <a:solidFill>
                  <a:srgbClr val="056CB6"/>
                </a:solidFill>
                <a:latin typeface="Arial"/>
                <a:ea typeface="ヒラギノ明朝 ProN W3"/>
                <a:cs typeface="+mn-cs"/>
              </a:rPr>
              <a:t>Cluster</a:t>
            </a:r>
            <a:endParaRPr lang="en-GB" sz="4800" dirty="0">
              <a:solidFill>
                <a:srgbClr val="056CB6"/>
              </a:solidFill>
              <a:latin typeface="Arial"/>
              <a:ea typeface="ヒラギノ明朝 ProN W3"/>
              <a:cs typeface="+mn-cs"/>
            </a:endParaRPr>
          </a:p>
        </p:txBody>
      </p:sp>
    </p:spTree>
    <p:extLst>
      <p:ext uri="{BB962C8B-B14F-4D97-AF65-F5344CB8AC3E}">
        <p14:creationId xmlns:p14="http://schemas.microsoft.com/office/powerpoint/2010/main" val="4064206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Étape II : l'Enquête</a:t>
            </a:r>
            <a:endParaRPr lang="en-GB" dirty="0">
              <a:latin typeface="Arial" panose="020B0604020202020204" pitchFamily="34" charset="0"/>
              <a:cs typeface="Arial" panose="020B0604020202020204" pitchFamily="34" charset="0"/>
            </a:endParaRPr>
          </a:p>
        </p:txBody>
      </p:sp>
      <p:sp>
        <p:nvSpPr>
          <p:cNvPr id="4" name="Content Placeholder 3"/>
          <p:cNvSpPr>
            <a:spLocks noGrp="1"/>
          </p:cNvSpPr>
          <p:nvPr>
            <p:ph sz="quarter" idx="1"/>
          </p:nvPr>
        </p:nvSpPr>
        <p:spPr/>
        <p:txBody>
          <a:bodyPr>
            <a:normAutofit lnSpcReduction="10000"/>
          </a:bodyPr>
          <a:lstStyle/>
          <a:p>
            <a:pPr algn="just">
              <a:spcBef>
                <a:spcPts val="0"/>
              </a:spcBef>
            </a:pPr>
            <a:r>
              <a:rPr lang="en-GB" sz="2800" dirty="0" smtClean="0">
                <a:solidFill>
                  <a:srgbClr val="056CB6"/>
                </a:solidFill>
                <a:latin typeface="Arial"/>
                <a:ea typeface="ヒラギノ明朝 ProN W3"/>
              </a:rPr>
              <a:t>Trois </a:t>
            </a:r>
            <a:r>
              <a:rPr lang="en-GB" sz="2800" dirty="0">
                <a:solidFill>
                  <a:srgbClr val="056CB6"/>
                </a:solidFill>
                <a:latin typeface="Arial"/>
                <a:ea typeface="ヒラギノ明朝 ProN W3"/>
              </a:rPr>
              <a:t>questionnaires en ligne</a:t>
            </a:r>
            <a:r>
              <a:rPr lang="en-GB" sz="2800" dirty="0" smtClean="0">
                <a:solidFill>
                  <a:srgbClr val="056CB6"/>
                </a:solidFill>
                <a:latin typeface="Arial"/>
                <a:ea typeface="ヒラギノ明朝 ProN W3"/>
              </a:rPr>
              <a:t> :</a:t>
            </a: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Le Rapport descriptif du Cluster, rempli par le </a:t>
            </a:r>
            <a:r>
              <a:rPr lang="en-GB" sz="2300" dirty="0" err="1" smtClean="0">
                <a:solidFill>
                  <a:srgbClr val="056CB6"/>
                </a:solidFill>
                <a:latin typeface="Arial"/>
                <a:ea typeface="ヒラギノ明朝 ProN W3"/>
              </a:rPr>
              <a:t>Coordonnateur</a:t>
            </a:r>
            <a:r>
              <a:rPr lang="en-GB" sz="2300" dirty="0" smtClean="0">
                <a:solidFill>
                  <a:srgbClr val="056CB6"/>
                </a:solidFill>
                <a:latin typeface="Arial"/>
                <a:ea typeface="ヒラギノ明朝 ProN W3"/>
              </a:rPr>
              <a:t> du Cluster</a:t>
            </a:r>
            <a:endParaRPr lang="en-GB" sz="2300" i="1" dirty="0" smtClean="0">
              <a:solidFill>
                <a:srgbClr val="056CB6"/>
              </a:solidFill>
              <a:latin typeface="Arial"/>
              <a:ea typeface="ヒラギノ明朝 ProN W3"/>
            </a:endParaRP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Questionnaire de performance de la coordination, rempli par le </a:t>
            </a:r>
            <a:r>
              <a:rPr lang="en-GB" sz="2300" dirty="0" err="1" smtClean="0">
                <a:solidFill>
                  <a:srgbClr val="056CB6"/>
                </a:solidFill>
                <a:latin typeface="Arial"/>
                <a:ea typeface="ヒラギノ明朝 ProN W3"/>
              </a:rPr>
              <a:t>Coordonnateur</a:t>
            </a:r>
            <a:r>
              <a:rPr lang="en-GB" sz="2300" dirty="0" smtClean="0">
                <a:solidFill>
                  <a:srgbClr val="056CB6"/>
                </a:solidFill>
                <a:latin typeface="Arial"/>
                <a:ea typeface="ヒラギノ明朝 ProN W3"/>
              </a:rPr>
              <a:t> du Cluster, </a:t>
            </a:r>
            <a:r>
              <a:rPr lang="en-GB" sz="2300" dirty="0" err="1">
                <a:solidFill>
                  <a:srgbClr val="056CB6"/>
                </a:solidFill>
                <a:latin typeface="Arial"/>
                <a:ea typeface="ヒラギノ明朝 ProN W3"/>
              </a:rPr>
              <a:t>env</a:t>
            </a:r>
            <a:r>
              <a:rPr lang="en-GB" sz="2300" dirty="0">
                <a:solidFill>
                  <a:srgbClr val="056CB6"/>
                </a:solidFill>
                <a:latin typeface="Arial"/>
                <a:ea typeface="ヒラギノ明朝 ProN W3"/>
              </a:rPr>
              <a:t>. 30 min</a:t>
            </a:r>
          </a:p>
          <a:p>
            <a:pPr marL="788670" lvl="1" indent="-514350" algn="just">
              <a:spcBef>
                <a:spcPts val="0"/>
              </a:spcBef>
              <a:buFont typeface="+mj-lt"/>
              <a:buAutoNum type="romanLcPeriod"/>
            </a:pPr>
            <a:r>
              <a:rPr lang="en-GB" sz="2300" dirty="0">
                <a:solidFill>
                  <a:srgbClr val="056CB6"/>
                </a:solidFill>
                <a:latin typeface="Arial"/>
                <a:ea typeface="ヒラギノ明朝 ProN W3"/>
              </a:rPr>
              <a:t>Questionnaire de performance de la coordination, rempli par les partenaires du Cluster, env. 30 min</a:t>
            </a:r>
          </a:p>
          <a:p>
            <a:pPr algn="just">
              <a:spcBef>
                <a:spcPts val="0"/>
              </a:spcBef>
            </a:pPr>
            <a:r>
              <a:rPr lang="en-US" sz="2800" dirty="0" smtClean="0">
                <a:solidFill>
                  <a:srgbClr val="056CB6"/>
                </a:solidFill>
                <a:latin typeface="Arial"/>
                <a:ea typeface="ヒラギノ明朝 ProN W3"/>
              </a:rPr>
              <a:t>Important : </a:t>
            </a:r>
          </a:p>
          <a:p>
            <a:pPr lvl="1" algn="just">
              <a:spcBef>
                <a:spcPts val="0"/>
              </a:spcBef>
            </a:pPr>
            <a:r>
              <a:rPr lang="en-GB" sz="2300" dirty="0" smtClean="0">
                <a:solidFill>
                  <a:srgbClr val="056CB6"/>
                </a:solidFill>
                <a:latin typeface="Arial"/>
                <a:ea typeface="ヒラギノ明朝 ProN W3"/>
              </a:rPr>
              <a:t>Les réponses </a:t>
            </a:r>
            <a:r>
              <a:rPr lang="en-GB" sz="2300" dirty="0" err="1">
                <a:solidFill>
                  <a:srgbClr val="056CB6"/>
                </a:solidFill>
                <a:latin typeface="Arial"/>
                <a:ea typeface="ヒラギノ明朝 ProN W3"/>
              </a:rPr>
              <a:t>sont</a:t>
            </a:r>
            <a:r>
              <a:rPr lang="en-GB" sz="2300" dirty="0">
                <a:solidFill>
                  <a:srgbClr val="056CB6"/>
                </a:solidFill>
                <a:latin typeface="Arial"/>
                <a:ea typeface="ヒラギノ明朝 ProN W3"/>
              </a:rPr>
              <a:t> </a:t>
            </a:r>
            <a:r>
              <a:rPr lang="en-GB" sz="2300" dirty="0" err="1" smtClean="0">
                <a:solidFill>
                  <a:srgbClr val="056CB6"/>
                </a:solidFill>
                <a:latin typeface="Arial"/>
                <a:ea typeface="ヒラギノ明朝 ProN W3"/>
              </a:rPr>
              <a:t>anonymes</a:t>
            </a:r>
            <a:r>
              <a:rPr lang="en-GB" sz="2300" dirty="0" smtClean="0">
                <a:solidFill>
                  <a:srgbClr val="056CB6"/>
                </a:solidFill>
                <a:latin typeface="Arial"/>
                <a:ea typeface="ヒラギノ明朝 ProN W3"/>
              </a:rPr>
              <a:t> - cependant, évitez les commentaires sensibles</a:t>
            </a:r>
            <a:endParaRPr lang="en-GB" sz="2300" dirty="0">
              <a:solidFill>
                <a:srgbClr val="056CB6"/>
              </a:solidFill>
              <a:latin typeface="Arial"/>
              <a:ea typeface="ヒラギノ明朝 ProN W3"/>
            </a:endParaRPr>
          </a:p>
          <a:p>
            <a:pPr lvl="1" algn="just">
              <a:spcBef>
                <a:spcPts val="0"/>
              </a:spcBef>
            </a:pPr>
            <a:r>
              <a:rPr lang="en-US" sz="2300" dirty="0">
                <a:solidFill>
                  <a:srgbClr val="056CB6"/>
                </a:solidFill>
                <a:latin typeface="Arial"/>
                <a:ea typeface="ヒラギノ明朝 ProN W3"/>
              </a:rPr>
              <a:t>Il </a:t>
            </a:r>
            <a:r>
              <a:rPr lang="en-US" sz="2300" dirty="0" err="1">
                <a:solidFill>
                  <a:srgbClr val="056CB6"/>
                </a:solidFill>
                <a:latin typeface="Arial"/>
                <a:ea typeface="ヒラギノ明朝 ProN W3"/>
              </a:rPr>
              <a:t>est</a:t>
            </a:r>
            <a:r>
              <a:rPr lang="en-US" sz="2300" dirty="0">
                <a:solidFill>
                  <a:srgbClr val="056CB6"/>
                </a:solidFill>
                <a:latin typeface="Arial"/>
                <a:ea typeface="ヒラギノ明朝 ProN W3"/>
              </a:rPr>
              <a:t> important de </a:t>
            </a:r>
            <a:r>
              <a:rPr lang="en-US" sz="2300" dirty="0" err="1">
                <a:solidFill>
                  <a:srgbClr val="056CB6"/>
                </a:solidFill>
                <a:latin typeface="Arial"/>
                <a:ea typeface="ヒラギノ明朝 ProN W3"/>
              </a:rPr>
              <a:t>remplir</a:t>
            </a:r>
            <a:r>
              <a:rPr lang="en-US" sz="2300" dirty="0">
                <a:solidFill>
                  <a:srgbClr val="056CB6"/>
                </a:solidFill>
                <a:latin typeface="Arial"/>
                <a:ea typeface="ヒラギノ明朝 ProN W3"/>
              </a:rPr>
              <a:t> entièrement </a:t>
            </a:r>
            <a:r>
              <a:rPr lang="en-US" sz="2300" dirty="0" smtClean="0">
                <a:solidFill>
                  <a:srgbClr val="056CB6"/>
                </a:solidFill>
                <a:latin typeface="Arial"/>
                <a:ea typeface="ヒラギノ明朝 ProN W3"/>
              </a:rPr>
              <a:t>le questionnaire</a:t>
            </a:r>
          </a:p>
          <a:p>
            <a:pPr lvl="1" algn="just">
              <a:spcBef>
                <a:spcPts val="0"/>
              </a:spcBef>
            </a:pPr>
            <a:r>
              <a:rPr lang="en-GB" sz="2300" dirty="0">
                <a:solidFill>
                  <a:srgbClr val="056CB6"/>
                </a:solidFill>
                <a:latin typeface="Arial"/>
                <a:ea typeface="ヒラギノ明朝 ProN W3"/>
                <a:sym typeface="Times New Roman" pitchFamily="18" charset="0"/>
              </a:rPr>
              <a:t>Les résultats de l'enquête sont </a:t>
            </a:r>
            <a:r>
              <a:rPr lang="en-GB" sz="2300" dirty="0" smtClean="0">
                <a:solidFill>
                  <a:srgbClr val="056CB6"/>
                </a:solidFill>
                <a:latin typeface="Arial"/>
                <a:ea typeface="ヒラギノ明朝 ProN W3"/>
                <a:sym typeface="Times New Roman" pitchFamily="18" charset="0"/>
              </a:rPr>
              <a:t>seulement partagés à l'extérieur après que le Cluster l'a contextualisé</a:t>
            </a:r>
            <a:endParaRPr lang="en-GB" sz="2300" dirty="0">
              <a:solidFill>
                <a:srgbClr val="056CB6"/>
              </a:solidFill>
              <a:latin typeface="Arial"/>
              <a:ea typeface="ヒラギノ明朝 ProN W3"/>
            </a:endParaRPr>
          </a:p>
          <a:p>
            <a:pPr algn="just">
              <a:spcBef>
                <a:spcPts val="0"/>
              </a:spcBef>
            </a:pPr>
            <a:endParaRPr lang="en-US" sz="2800" dirty="0" smtClean="0">
              <a:solidFill>
                <a:srgbClr val="056CB6"/>
              </a:solidFill>
              <a:latin typeface="Arial"/>
              <a:ea typeface="ヒラギノ明朝 ProN W3"/>
            </a:endParaRPr>
          </a:p>
          <a:p>
            <a:pPr algn="just">
              <a:spcBef>
                <a:spcPts val="0"/>
              </a:spcBef>
            </a:pPr>
            <a:endParaRPr lang="en-GB" sz="2800" dirty="0" smtClean="0">
              <a:solidFill>
                <a:srgbClr val="056CB6"/>
              </a:solidFill>
              <a:latin typeface="Arial"/>
              <a:ea typeface="ヒラギノ明朝 ProN W3"/>
            </a:endParaRPr>
          </a:p>
          <a:p>
            <a:pPr marL="0" indent="0">
              <a:buNone/>
            </a:pPr>
            <a:endParaRPr lang="en-US" sz="2400" dirty="0" smtClean="0">
              <a:solidFill>
                <a:srgbClr val="056CB6"/>
              </a:solidFill>
              <a:latin typeface="Arial"/>
              <a:ea typeface="ヒラギノ明朝 ProN W3"/>
            </a:endParaRPr>
          </a:p>
        </p:txBody>
      </p:sp>
    </p:spTree>
    <p:extLst>
      <p:ext uri="{BB962C8B-B14F-4D97-AF65-F5344CB8AC3E}">
        <p14:creationId xmlns:p14="http://schemas.microsoft.com/office/powerpoint/2010/main" val="72397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Étape II : l'Enquête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82272"/>
          </a:xfrm>
        </p:spPr>
        <p:txBody>
          <a:bodyPr>
            <a:normAutofit fontScale="47500" lnSpcReduction="20000"/>
          </a:bodyPr>
          <a:lstStyle/>
          <a:p>
            <a:pPr marL="0" indent="0">
              <a:buNone/>
            </a:pPr>
            <a:endParaRPr lang="en-GB" sz="3800" dirty="0" smtClean="0">
              <a:solidFill>
                <a:srgbClr val="056CB6"/>
              </a:solidFill>
              <a:latin typeface="Arial"/>
              <a:ea typeface="ヒラギノ明朝 ProN W3"/>
            </a:endParaRPr>
          </a:p>
          <a:p>
            <a:pPr marL="0" indent="0">
              <a:buNone/>
            </a:pPr>
            <a:r>
              <a:rPr lang="en-US" sz="6000" dirty="0" smtClean="0">
                <a:solidFill>
                  <a:srgbClr val="056CB6"/>
                </a:solidFill>
                <a:latin typeface="Arial"/>
                <a:ea typeface="ヒラギノ明朝 ProN W3"/>
              </a:rPr>
              <a:t>Exemples de questions de l'enquête :</a:t>
            </a:r>
            <a:endParaRPr lang="en-GB" sz="4200" dirty="0" smtClean="0">
              <a:solidFill>
                <a:srgbClr val="056CB6"/>
              </a:solidFill>
              <a:latin typeface="Arial"/>
              <a:ea typeface="ヒラギノ明朝 ProN W3"/>
            </a:endParaRPr>
          </a:p>
          <a:p>
            <a:pPr marL="0" indent="0">
              <a:lnSpc>
                <a:spcPct val="120000"/>
              </a:lnSpc>
              <a:spcBef>
                <a:spcPts val="1200"/>
              </a:spcBef>
              <a:buNone/>
            </a:pPr>
            <a:r>
              <a:rPr lang="en-GB" sz="4000" dirty="0" smtClean="0">
                <a:solidFill>
                  <a:srgbClr val="056CB6"/>
                </a:solidFill>
                <a:latin typeface="Arial"/>
                <a:ea typeface="ヒラギノ明朝 ProN W3"/>
              </a:rPr>
              <a:t>« </a:t>
            </a:r>
            <a:r>
              <a:rPr lang="en-US" sz="4000" dirty="0">
                <a:solidFill>
                  <a:srgbClr val="056CB6"/>
                </a:solidFill>
                <a:latin typeface="Arial"/>
                <a:ea typeface="ヒラギノ明朝 ProN W3"/>
              </a:rPr>
              <a:t>Le Cluster a-t-il convenu avec ses partenaires des formats pour la surveillance et le signalement des besoins </a:t>
            </a:r>
            <a:r>
              <a:rPr lang="en-US" sz="4000" dirty="0" smtClean="0">
                <a:solidFill>
                  <a:srgbClr val="056CB6"/>
                </a:solidFill>
                <a:latin typeface="Arial"/>
                <a:ea typeface="ヒラギノ明朝 ProN W3"/>
              </a:rPr>
              <a:t>? »</a:t>
            </a:r>
            <a:endParaRPr lang="en-GB" sz="2500"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Oui</a:t>
            </a:r>
            <a:endParaRPr lang="en-GB" sz="3500" i="1"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Non</a:t>
            </a:r>
            <a:endParaRPr lang="en-GB" sz="3500" i="1"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Je ne sais pas</a:t>
            </a:r>
          </a:p>
          <a:p>
            <a:pPr marL="0" indent="0">
              <a:lnSpc>
                <a:spcPct val="120000"/>
              </a:lnSpc>
              <a:spcBef>
                <a:spcPts val="0"/>
              </a:spcBef>
              <a:buNone/>
            </a:pPr>
            <a:endParaRPr lang="en-GB" sz="3300" i="1" dirty="0" smtClean="0">
              <a:solidFill>
                <a:srgbClr val="056CB6"/>
              </a:solidFill>
              <a:latin typeface="Arial"/>
              <a:ea typeface="ヒラギノ明朝 ProN W3"/>
            </a:endParaRPr>
          </a:p>
          <a:p>
            <a:pPr marL="0" indent="0">
              <a:lnSpc>
                <a:spcPct val="120000"/>
              </a:lnSpc>
              <a:spcBef>
                <a:spcPts val="0"/>
              </a:spcBef>
              <a:buNone/>
            </a:pPr>
            <a:r>
              <a:rPr lang="en-GB" sz="4000" dirty="0" smtClean="0">
                <a:solidFill>
                  <a:srgbClr val="056CB6"/>
                </a:solidFill>
                <a:latin typeface="Arial"/>
                <a:ea typeface="ヒラギノ明朝 ProN W3"/>
              </a:rPr>
              <a:t>« </a:t>
            </a:r>
            <a:r>
              <a:rPr lang="en-US" sz="4000" dirty="0">
                <a:solidFill>
                  <a:srgbClr val="056CB6"/>
                </a:solidFill>
                <a:latin typeface="Arial"/>
                <a:ea typeface="ヒラギノ明朝 ProN W3"/>
              </a:rPr>
              <a:t>Votre organisation a-t-elle fait des rapports en utilisant ces formats </a:t>
            </a:r>
            <a:r>
              <a:rPr lang="en-US" sz="4000" dirty="0" smtClean="0">
                <a:solidFill>
                  <a:srgbClr val="056CB6"/>
                </a:solidFill>
                <a:latin typeface="Arial"/>
                <a:ea typeface="ヒラギノ明朝 ProN W3"/>
              </a:rPr>
              <a:t>?</a:t>
            </a:r>
            <a:r>
              <a:rPr dirty="0"/>
              <a:t> »</a:t>
            </a:r>
            <a:endParaRPr lang="en-US" sz="4000" dirty="0">
              <a:solidFill>
                <a:srgbClr val="056CB6"/>
              </a:solidFill>
              <a:latin typeface="Arial"/>
              <a:ea typeface="ヒラギノ明朝 ProN W3"/>
            </a:endParaRPr>
          </a:p>
          <a:p>
            <a:pPr marL="0" indent="0">
              <a:lnSpc>
                <a:spcPct val="120000"/>
              </a:lnSpc>
              <a:spcBef>
                <a:spcPts val="600"/>
              </a:spcBef>
              <a:buNone/>
            </a:pPr>
            <a:r>
              <a:rPr lang="en-GB" sz="3400" dirty="0" smtClean="0">
                <a:solidFill>
                  <a:srgbClr val="056CB6"/>
                </a:solidFill>
                <a:latin typeface="Arial"/>
                <a:ea typeface="ヒラギノ明朝 ProN W3"/>
              </a:rPr>
              <a:t>☐ </a:t>
            </a:r>
            <a:r>
              <a:rPr lang="en-GB" sz="3400" i="1" dirty="0" smtClean="0">
                <a:solidFill>
                  <a:srgbClr val="056CB6"/>
                </a:solidFill>
                <a:latin typeface="Arial"/>
                <a:ea typeface="ヒラギノ明朝 ProN W3"/>
              </a:rPr>
              <a:t>Jamais</a:t>
            </a:r>
          </a:p>
          <a:p>
            <a:pPr marL="0" indent="0">
              <a:lnSpc>
                <a:spcPct val="120000"/>
              </a:lnSpc>
              <a:spcBef>
                <a:spcPts val="600"/>
              </a:spcBef>
              <a:buNone/>
            </a:pPr>
            <a:r>
              <a:rPr lang="en-GB" sz="3400" dirty="0" smtClean="0">
                <a:solidFill>
                  <a:srgbClr val="056CB6"/>
                </a:solidFill>
                <a:latin typeface="Arial"/>
                <a:ea typeface="ヒラギノ明朝 ProN W3"/>
              </a:rPr>
              <a:t>☐ </a:t>
            </a:r>
            <a:r>
              <a:rPr lang="en-GB" sz="3400" i="1" dirty="0" smtClean="0">
                <a:solidFill>
                  <a:srgbClr val="056CB6"/>
                </a:solidFill>
                <a:latin typeface="Arial"/>
                <a:ea typeface="ヒラギノ明朝 ProN W3"/>
              </a:rPr>
              <a:t>Rarement</a:t>
            </a:r>
            <a:endParaRPr lang="en-GB" sz="3400" i="1" dirty="0">
              <a:solidFill>
                <a:srgbClr val="056CB6"/>
              </a:solidFill>
              <a:latin typeface="Arial"/>
              <a:ea typeface="ヒラギノ明朝 ProN W3"/>
            </a:endParaRP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Assez souvent</a:t>
            </a: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Très régulièrement</a:t>
            </a: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Je ne sais pas</a:t>
            </a:r>
            <a:endParaRPr lang="en-GB" sz="3400" i="1" dirty="0">
              <a:solidFill>
                <a:srgbClr val="056CB6"/>
              </a:solidFill>
              <a:latin typeface="Arial"/>
              <a:ea typeface="ヒラギノ明朝 ProN W3"/>
            </a:endParaRPr>
          </a:p>
          <a:p>
            <a:pPr marL="0" indent="0">
              <a:lnSpc>
                <a:spcPct val="120000"/>
              </a:lnSpc>
              <a:spcBef>
                <a:spcPts val="1200"/>
              </a:spcBef>
              <a:spcAft>
                <a:spcPts val="600"/>
              </a:spcAft>
              <a:buNone/>
            </a:pPr>
            <a:endParaRPr lang="en-GB" sz="3400" dirty="0"/>
          </a:p>
          <a:p>
            <a:pPr marL="0" indent="0">
              <a:lnSpc>
                <a:spcPct val="120000"/>
              </a:lnSpc>
              <a:spcBef>
                <a:spcPts val="1200"/>
              </a:spcBef>
              <a:spcAft>
                <a:spcPts val="600"/>
              </a:spcAft>
              <a:buNone/>
            </a:pPr>
            <a:endParaRPr lang="en-GB" dirty="0"/>
          </a:p>
        </p:txBody>
      </p:sp>
    </p:spTree>
    <p:extLst>
      <p:ext uri="{BB962C8B-B14F-4D97-AF65-F5344CB8AC3E}">
        <p14:creationId xmlns:p14="http://schemas.microsoft.com/office/powerpoint/2010/main" val="1863915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34400" cy="758952"/>
          </a:xfrm>
        </p:spPr>
        <p:txBody>
          <a:bodyPr>
            <a:noAutofit/>
          </a:bodyPr>
          <a:lstStyle/>
          <a:p>
            <a:r>
              <a:rPr lang="en-US" sz="3200" dirty="0">
                <a:latin typeface="Arial" panose="020B0604020202020204" pitchFamily="34" charset="0"/>
                <a:cs typeface="Arial" panose="020B0604020202020204" pitchFamily="34" charset="0"/>
              </a:rPr>
              <a:t>Étape </a:t>
            </a:r>
            <a:r>
              <a:rPr lang="en-US" sz="3200" dirty="0" smtClean="0">
                <a:latin typeface="Arial" panose="020B0604020202020204" pitchFamily="34" charset="0"/>
                <a:cs typeface="Arial" panose="020B0604020202020204" pitchFamily="34" charset="0"/>
              </a:rPr>
              <a:t>II : l'Enquête</a:t>
            </a:r>
            <a:endParaRPr lang="en-GB" sz="3200" dirty="0"/>
          </a:p>
        </p:txBody>
      </p:sp>
      <p:sp>
        <p:nvSpPr>
          <p:cNvPr id="3" name="Content Placeholder 2"/>
          <p:cNvSpPr>
            <a:spLocks noGrp="1"/>
          </p:cNvSpPr>
          <p:nvPr>
            <p:ph sz="quarter" idx="1"/>
          </p:nvPr>
        </p:nvSpPr>
        <p:spPr/>
        <p:txBody>
          <a:bodyPr/>
          <a:lstStyle/>
          <a:p>
            <a:pPr marL="100584" indent="0">
              <a:lnSpc>
                <a:spcPct val="140000"/>
              </a:lnSpc>
              <a:spcBef>
                <a:spcPts val="0"/>
              </a:spcBef>
              <a:buNone/>
            </a:pPr>
            <a:r>
              <a:rPr lang="en-GB" sz="2400" dirty="0">
                <a:solidFill>
                  <a:srgbClr val="056CB6"/>
                </a:solidFill>
                <a:latin typeface="Arial"/>
                <a:ea typeface="ヒラギノ明朝 ProN W3"/>
              </a:rPr>
              <a:t>Analyse et </a:t>
            </a:r>
            <a:r>
              <a:rPr lang="en-GB" sz="2400" dirty="0" smtClean="0">
                <a:solidFill>
                  <a:srgbClr val="056CB6"/>
                </a:solidFill>
                <a:latin typeface="Arial"/>
                <a:ea typeface="ヒラギノ明朝 ProN W3"/>
              </a:rPr>
              <a:t>système de notation</a:t>
            </a:r>
            <a:r>
              <a:rPr lang="en-GB" sz="2400" dirty="0">
                <a:solidFill>
                  <a:srgbClr val="056CB6"/>
                </a:solidFill>
                <a:latin typeface="Arial"/>
                <a:ea typeface="ヒラギノ明朝 ProN W3"/>
              </a:rPr>
              <a:t> du statut de performance</a:t>
            </a:r>
          </a:p>
          <a:p>
            <a:pPr marL="557784" indent="-457200">
              <a:lnSpc>
                <a:spcPct val="140000"/>
              </a:lnSpc>
              <a:spcBef>
                <a:spcPts val="0"/>
              </a:spcBef>
            </a:pPr>
            <a:r>
              <a:rPr lang="en-GB" sz="2000" dirty="0">
                <a:solidFill>
                  <a:srgbClr val="056CB6"/>
                </a:solidFill>
                <a:latin typeface="Arial"/>
                <a:ea typeface="ヒラギノ明朝 ProN W3"/>
              </a:rPr>
              <a:t>Le score médian pour chaque </a:t>
            </a:r>
            <a:r>
              <a:rPr lang="en-GB" sz="2000" dirty="0" smtClean="0">
                <a:solidFill>
                  <a:srgbClr val="056CB6"/>
                </a:solidFill>
                <a:latin typeface="Arial"/>
                <a:ea typeface="ヒラギノ明朝 ProN W3"/>
              </a:rPr>
              <a:t>sous-catégorie </a:t>
            </a:r>
            <a:r>
              <a:rPr lang="en-GB" sz="2000" dirty="0">
                <a:solidFill>
                  <a:srgbClr val="056CB6"/>
                </a:solidFill>
                <a:latin typeface="Arial"/>
                <a:ea typeface="ヒラギノ明朝 ProN W3"/>
              </a:rPr>
              <a:t>est calculé sur la base des résultats agrégés des partenaires et du </a:t>
            </a:r>
            <a:r>
              <a:rPr lang="en-GB" sz="2000" dirty="0" err="1" smtClean="0">
                <a:solidFill>
                  <a:srgbClr val="056CB6"/>
                </a:solidFill>
                <a:latin typeface="Arial"/>
                <a:ea typeface="ヒラギノ明朝 ProN W3"/>
              </a:rPr>
              <a:t>coordonnateur</a:t>
            </a:r>
            <a:r>
              <a:rPr lang="en-GB" sz="2000" dirty="0">
                <a:solidFill>
                  <a:srgbClr val="056CB6"/>
                </a:solidFill>
                <a:latin typeface="Arial"/>
                <a:ea typeface="ヒラギノ明朝 ProN W3"/>
              </a:rPr>
              <a:t>. </a:t>
            </a:r>
          </a:p>
          <a:p>
            <a:pPr marL="557784" indent="-457200">
              <a:lnSpc>
                <a:spcPct val="140000"/>
              </a:lnSpc>
              <a:spcBef>
                <a:spcPts val="0"/>
              </a:spcBef>
            </a:pPr>
            <a:r>
              <a:rPr lang="en-GB" sz="2000" dirty="0">
                <a:solidFill>
                  <a:srgbClr val="056CB6"/>
                </a:solidFill>
                <a:latin typeface="Arial"/>
                <a:ea typeface="ヒラギノ明朝 ProN W3"/>
              </a:rPr>
              <a:t>Le score médian est classé dans une des </a:t>
            </a:r>
            <a:r>
              <a:rPr lang="en-GB" sz="2000" dirty="0" smtClean="0">
                <a:solidFill>
                  <a:srgbClr val="056CB6"/>
                </a:solidFill>
                <a:latin typeface="Arial"/>
                <a:ea typeface="ヒラギノ明朝 ProN W3"/>
              </a:rPr>
              <a:t>4 catégories de statut de performance </a:t>
            </a:r>
            <a:r>
              <a:rPr lang="en-GB" sz="2000" dirty="0">
                <a:solidFill>
                  <a:srgbClr val="056CB6"/>
                </a:solidFill>
                <a:latin typeface="Arial"/>
                <a:ea typeface="ヒラギノ明朝 ProN W3"/>
              </a:rPr>
              <a:t>: </a:t>
            </a:r>
          </a:p>
          <a:p>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70596301"/>
              </p:ext>
            </p:extLst>
          </p:nvPr>
        </p:nvGraphicFramePr>
        <p:xfrm>
          <a:off x="1835696" y="4036568"/>
          <a:ext cx="6096000" cy="2270760"/>
        </p:xfrm>
        <a:graphic>
          <a:graphicData uri="http://schemas.openxmlformats.org/drawingml/2006/table">
            <a:tbl>
              <a:tblPr firstRow="1" bandRow="1">
                <a:tableStyleId>{5C22544A-7EE6-4342-B048-85BDC9FD1C3A}</a:tableStyleId>
              </a:tblPr>
              <a:tblGrid>
                <a:gridCol w="1224136"/>
                <a:gridCol w="4871864"/>
              </a:tblGrid>
              <a:tr h="370840">
                <a:tc>
                  <a:txBody>
                    <a:bodyPr/>
                    <a:lstStyle/>
                    <a:p>
                      <a:r>
                        <a:rPr lang="en-US" sz="1600" dirty="0" smtClean="0">
                          <a:latin typeface="Calibri Light" panose="020F0302020204030204" pitchFamily="34" charset="0"/>
                          <a:cs typeface="Arial" panose="020B0604020202020204" pitchFamily="34" charset="0"/>
                        </a:rPr>
                        <a:t>Score</a:t>
                      </a:r>
                      <a:endParaRPr lang="en-GB" sz="1600" dirty="0">
                        <a:latin typeface="Calibri Light" panose="020F0302020204030204" pitchFamily="34" charset="0"/>
                        <a:cs typeface="Arial" panose="020B0604020202020204" pitchFamily="34" charset="0"/>
                      </a:endParaRPr>
                    </a:p>
                  </a:txBody>
                  <a:tcPr/>
                </a:tc>
                <a:tc>
                  <a:txBody>
                    <a:bodyPr/>
                    <a:lstStyle/>
                    <a:p>
                      <a:r>
                        <a:rPr lang="en-US" sz="1600" dirty="0" smtClean="0">
                          <a:latin typeface="Calibri Light" panose="020F0302020204030204" pitchFamily="34" charset="0"/>
                          <a:cs typeface="Arial" panose="020B0604020202020204" pitchFamily="34" charset="0"/>
                        </a:rPr>
                        <a:t>Statut de performance</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&gt; 0,75 %</a:t>
                      </a:r>
                      <a:endParaRPr lang="en-GB" sz="1600" dirty="0">
                        <a:latin typeface="Calibri Light" panose="020F0302020204030204" pitchFamily="34" charset="0"/>
                        <a:cs typeface="Arial" panose="020B0604020202020204" pitchFamily="34" charset="0"/>
                      </a:endParaRPr>
                    </a:p>
                  </a:txBody>
                  <a:tcPr>
                    <a:solidFill>
                      <a:srgbClr val="92D050"/>
                    </a:solidFill>
                  </a:tcPr>
                </a:tc>
                <a:tc>
                  <a:txBody>
                    <a:bodyPr/>
                    <a:lstStyle/>
                    <a:p>
                      <a:r>
                        <a:rPr lang="en-US" sz="1600" dirty="0" smtClean="0">
                          <a:latin typeface="Calibri Light" panose="020F0302020204030204" pitchFamily="34" charset="0"/>
                          <a:cs typeface="Arial" panose="020B0604020202020204" pitchFamily="34" charset="0"/>
                        </a:rPr>
                        <a:t>Vert = Fort</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0,51 - 0,75 %</a:t>
                      </a:r>
                      <a:endParaRPr lang="en-GB" sz="160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c>
                  <a:txBody>
                    <a:bodyPr/>
                    <a:lstStyle/>
                    <a:p>
                      <a:r>
                        <a:rPr lang="en-US" sz="1600" dirty="0" smtClean="0">
                          <a:latin typeface="Calibri Light" panose="020F0302020204030204" pitchFamily="34" charset="0"/>
                          <a:cs typeface="Arial" panose="020B0604020202020204" pitchFamily="34" charset="0"/>
                        </a:rPr>
                        <a:t>Jaune = Satisfaisant (a besoin </a:t>
                      </a:r>
                      <a:r>
                        <a:rPr lang="en-US" sz="1600" baseline="0" dirty="0" smtClean="0">
                          <a:latin typeface="Calibri Light" panose="020F0302020204030204" pitchFamily="34" charset="0"/>
                          <a:cs typeface="Arial" panose="020B0604020202020204" pitchFamily="34" charset="0"/>
                        </a:rPr>
                        <a:t>d'améliorations mineures</a:t>
                      </a:r>
                      <a:r>
                        <a:rPr lang="en-US" sz="1600" dirty="0" smtClean="0">
                          <a:latin typeface="Calibri Light" panose="020F0302020204030204" pitchFamily="34" charset="0"/>
                          <a:cs typeface="Arial" panose="020B0604020202020204" pitchFamily="34" charset="0"/>
                        </a:rPr>
                        <a:t>)</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0,26 - 0,50 %</a:t>
                      </a:r>
                      <a:endParaRPr lang="en-GB" sz="1600" dirty="0">
                        <a:latin typeface="Calibri Light" panose="020F0302020204030204" pitchFamily="34" charset="0"/>
                        <a:cs typeface="Arial" panose="020B0604020202020204" pitchFamily="34" charset="0"/>
                      </a:endParaRPr>
                    </a:p>
                  </a:txBody>
                  <a:tcPr>
                    <a:solidFill>
                      <a:schemeClr val="accent5">
                        <a:lumMod val="75000"/>
                      </a:schemeClr>
                    </a:solidFill>
                  </a:tcPr>
                </a:tc>
                <a:tc>
                  <a:txBody>
                    <a:bodyPr/>
                    <a:lstStyle/>
                    <a:p>
                      <a:r>
                        <a:rPr lang="en-US" sz="1600" dirty="0" smtClean="0">
                          <a:latin typeface="Calibri Light" panose="020F0302020204030204" pitchFamily="34" charset="0"/>
                          <a:cs typeface="Arial" panose="020B0604020202020204" pitchFamily="34" charset="0"/>
                        </a:rPr>
                        <a:t>Orange = Non </a:t>
                      </a:r>
                      <a:r>
                        <a:rPr lang="en-US" sz="1600" dirty="0" err="1" smtClean="0">
                          <a:latin typeface="Calibri Light" panose="020F0302020204030204" pitchFamily="34" charset="0"/>
                          <a:cs typeface="Arial" panose="020B0604020202020204" pitchFamily="34" charset="0"/>
                        </a:rPr>
                        <a:t>satisfaisant</a:t>
                      </a:r>
                      <a:r>
                        <a:rPr lang="en-US" sz="1600" dirty="0" smtClean="0">
                          <a:latin typeface="Calibri Light" panose="020F0302020204030204" pitchFamily="34" charset="0"/>
                          <a:cs typeface="Arial" panose="020B0604020202020204" pitchFamily="34" charset="0"/>
                        </a:rPr>
                        <a:t> (a </a:t>
                      </a:r>
                      <a:r>
                        <a:rPr lang="en-US" sz="1600" dirty="0" err="1" smtClean="0">
                          <a:latin typeface="Calibri Light" panose="020F0302020204030204" pitchFamily="34" charset="0"/>
                          <a:cs typeface="Arial" panose="020B0604020202020204" pitchFamily="34" charset="0"/>
                        </a:rPr>
                        <a:t>besoin</a:t>
                      </a:r>
                      <a:r>
                        <a:rPr lang="en-US" sz="1600" dirty="0" smtClean="0">
                          <a:latin typeface="Calibri Light" panose="020F0302020204030204" pitchFamily="34" charset="0"/>
                          <a:cs typeface="Arial" panose="020B0604020202020204" pitchFamily="34" charset="0"/>
                        </a:rPr>
                        <a:t> d'améliorations majeures)</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GB" sz="1600" dirty="0" smtClean="0">
                          <a:solidFill>
                            <a:srgbClr val="000000"/>
                          </a:solidFill>
                          <a:effectLst/>
                          <a:latin typeface="Calibri Light" panose="020F0302020204030204" pitchFamily="34" charset="0"/>
                          <a:ea typeface="Times New Roman"/>
                          <a:cs typeface="Arial" panose="020B0604020202020204" pitchFamily="34" charset="0"/>
                        </a:rPr>
                        <a:t>≤ 0,25 %</a:t>
                      </a:r>
                      <a:endParaRPr lang="en-GB" sz="1600" dirty="0">
                        <a:latin typeface="Calibri Light" panose="020F0302020204030204" pitchFamily="34" charset="0"/>
                        <a:cs typeface="Arial" panose="020B0604020202020204" pitchFamily="34" charset="0"/>
                      </a:endParaRPr>
                    </a:p>
                  </a:txBody>
                  <a:tcPr>
                    <a:solidFill>
                      <a:srgbClr val="FF0000"/>
                    </a:solidFill>
                  </a:tcPr>
                </a:tc>
                <a:tc>
                  <a:txBody>
                    <a:bodyPr/>
                    <a:lstStyle/>
                    <a:p>
                      <a:r>
                        <a:rPr lang="en-US" sz="1600" dirty="0" smtClean="0">
                          <a:latin typeface="Calibri Light" panose="020F0302020204030204" pitchFamily="34" charset="0"/>
                          <a:cs typeface="Arial" panose="020B0604020202020204" pitchFamily="34" charset="0"/>
                        </a:rPr>
                        <a:t>Rouge = Médiocre</a:t>
                      </a:r>
                      <a:endParaRPr lang="en-GB" sz="1600" dirty="0">
                        <a:latin typeface="Calibri Light" panose="020F030202020403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538742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534400" cy="648072"/>
          </a:xfrm>
        </p:spPr>
        <p:txBody>
          <a:bodyPr>
            <a:noAutofit/>
          </a:bodyPr>
          <a:lstStyle/>
          <a:p>
            <a:r>
              <a:rPr lang="en-US" sz="3200" dirty="0">
                <a:latin typeface="Arial" panose="020B0604020202020204" pitchFamily="34" charset="0"/>
                <a:cs typeface="Arial" panose="020B0604020202020204" pitchFamily="34" charset="0"/>
              </a:rPr>
              <a:t>Étape II : l'Enquête</a:t>
            </a:r>
            <a:endParaRPr lang="en-GB" sz="3200" dirty="0"/>
          </a:p>
        </p:txBody>
      </p:sp>
      <p:sp>
        <p:nvSpPr>
          <p:cNvPr id="3" name="Content Placeholder 2"/>
          <p:cNvSpPr>
            <a:spLocks noGrp="1"/>
          </p:cNvSpPr>
          <p:nvPr>
            <p:ph sz="quarter" idx="1"/>
          </p:nvPr>
        </p:nvSpPr>
        <p:spPr/>
        <p:txBody>
          <a:bodyPr/>
          <a:lstStyle/>
          <a:p>
            <a:pPr marL="0" indent="0" algn="just">
              <a:spcBef>
                <a:spcPts val="0"/>
              </a:spcBef>
              <a:buNone/>
            </a:pPr>
            <a:r>
              <a:rPr lang="en-GB" sz="2800" i="1" dirty="0" smtClean="0">
                <a:solidFill>
                  <a:srgbClr val="056CB6"/>
                </a:solidFill>
                <a:latin typeface="Arial"/>
                <a:ea typeface="ヒラギノ明朝 ProN W3"/>
              </a:rPr>
              <a:t>Résultat II : Les résultats de l'enquête sont pondérés et compilés dans un rapport</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888165935"/>
              </p:ext>
            </p:extLst>
          </p:nvPr>
        </p:nvGraphicFramePr>
        <p:xfrm>
          <a:off x="467544" y="2348880"/>
          <a:ext cx="8433767" cy="3955578"/>
        </p:xfrm>
        <a:graphic>
          <a:graphicData uri="http://schemas.openxmlformats.org/drawingml/2006/table">
            <a:tbl>
              <a:tblPr firstRow="1" bandRow="1">
                <a:tableStyleId>{5C22544A-7EE6-4342-B048-85BDC9FD1C3A}</a:tableStyleId>
              </a:tblPr>
              <a:tblGrid>
                <a:gridCol w="6411309"/>
                <a:gridCol w="2022458"/>
              </a:tblGrid>
              <a:tr h="312686">
                <a:tc>
                  <a:txBody>
                    <a:bodyPr/>
                    <a:lstStyle/>
                    <a:p>
                      <a:r>
                        <a:rPr lang="en-US" sz="1400" dirty="0" smtClean="0">
                          <a:latin typeface="Calibri Light" panose="020F0302020204030204" pitchFamily="34" charset="0"/>
                        </a:rPr>
                        <a:t>Catégorie</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Score de performance</a:t>
                      </a:r>
                      <a:endParaRPr lang="en-GB" sz="1400" dirty="0">
                        <a:latin typeface="Calibri Light" panose="020F0302020204030204" pitchFamily="34" charset="0"/>
                        <a:cs typeface="Arial" panose="020B0604020202020204" pitchFamily="34" charset="0"/>
                      </a:endParaRPr>
                    </a:p>
                  </a:txBody>
                  <a:tcPr/>
                </a:tc>
              </a:tr>
              <a:tr h="312686">
                <a:tc>
                  <a:txBody>
                    <a:bodyPr/>
                    <a:lstStyle/>
                    <a:p>
                      <a:r>
                        <a:rPr lang="en-US" sz="1400" b="1" dirty="0" smtClean="0">
                          <a:latin typeface="Calibri Light" panose="020F0302020204030204" pitchFamily="34" charset="0"/>
                        </a:rPr>
                        <a:t>1. Soutien à la prestation de services</a:t>
                      </a:r>
                      <a:endParaRPr lang="en-GB" sz="1400" b="1" dirty="0">
                        <a:latin typeface="Calibri Light" panose="020F0302020204030204" pitchFamily="34" charset="0"/>
                        <a:cs typeface="Arial" panose="020B0604020202020204" pitchFamily="34" charset="0"/>
                      </a:endParaRPr>
                    </a:p>
                  </a:txBody>
                  <a:tcPr/>
                </a:tc>
                <a:tc>
                  <a:txBody>
                    <a:bodyPr/>
                    <a:lstStyle/>
                    <a:p>
                      <a:endParaRPr lang="en-GB" sz="1400" dirty="0">
                        <a:latin typeface="Calibri Light" panose="020F0302020204030204" pitchFamily="34" charset="0"/>
                        <a:cs typeface="Arial" panose="020B0604020202020204" pitchFamily="34" charset="0"/>
                      </a:endParaRPr>
                    </a:p>
                  </a:txBody>
                  <a:tcPr/>
                </a:tc>
              </a:tr>
              <a:tr h="481900">
                <a:tc>
                  <a:txBody>
                    <a:bodyPr/>
                    <a:lstStyle/>
                    <a:p>
                      <a:r>
                        <a:rPr lang="en-US" sz="1400" dirty="0" smtClean="0">
                          <a:latin typeface="Calibri Light" panose="020F0302020204030204" pitchFamily="34" charset="0"/>
                        </a:rPr>
                        <a:t>1.1  Fourniture d'une plate-forme qui assure que la prestation de services est guidée par le Plan d'intervention humanitaire et les priorités stratégiques </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Bon</a:t>
                      </a:r>
                      <a:endParaRPr lang="en-GB" sz="1400" dirty="0">
                        <a:latin typeface="Calibri Light" panose="020F0302020204030204" pitchFamily="34" charset="0"/>
                        <a:cs typeface="Arial" panose="020B0604020202020204" pitchFamily="34" charset="0"/>
                      </a:endParaRPr>
                    </a:p>
                  </a:txBody>
                  <a:tcPr>
                    <a:solidFill>
                      <a:srgbClr val="92D050"/>
                    </a:solidFill>
                  </a:tcPr>
                </a:tc>
              </a:tr>
              <a:tr h="481900">
                <a:tc>
                  <a:txBody>
                    <a:bodyPr/>
                    <a:lstStyle/>
                    <a:p>
                      <a:r>
                        <a:rPr lang="en-US" sz="1400" dirty="0" smtClean="0">
                          <a:latin typeface="Calibri Light" panose="020F0302020204030204" pitchFamily="34" charset="0"/>
                        </a:rPr>
                        <a:t>1.2 Élaboration de mécanismes visant à éliminer la répétition de la prestation de services</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Non satisfaisant</a:t>
                      </a:r>
                      <a:endParaRPr lang="en-GB" sz="1400" dirty="0">
                        <a:latin typeface="Calibri Light" panose="020F0302020204030204" pitchFamily="34" charset="0"/>
                        <a:cs typeface="Arial" panose="020B0604020202020204" pitchFamily="34" charset="0"/>
                      </a:endParaRPr>
                    </a:p>
                  </a:txBody>
                  <a:tcPr>
                    <a:solidFill>
                      <a:srgbClr val="FFC000"/>
                    </a:solidFill>
                  </a:tcPr>
                </a:tc>
              </a:tr>
              <a:tr h="481900">
                <a:tc>
                  <a:txBody>
                    <a:bodyPr/>
                    <a:lstStyle/>
                    <a:p>
                      <a:r>
                        <a:rPr lang="en-US" sz="1400" b="1" dirty="0" smtClean="0">
                          <a:effectLst/>
                          <a:latin typeface="Calibri Light" panose="020F0302020204030204" pitchFamily="34" charset="0"/>
                        </a:rPr>
                        <a:t>2. Éclairer les décisions stratégiques du </a:t>
                      </a:r>
                      <a:r>
                        <a:rPr lang="en-US" sz="1400" b="1" dirty="0" err="1" smtClean="0">
                          <a:effectLst/>
                          <a:latin typeface="Calibri Light" panose="020F0302020204030204" pitchFamily="34" charset="0"/>
                        </a:rPr>
                        <a:t>Coordonnateur</a:t>
                      </a:r>
                      <a:r>
                        <a:rPr lang="en-US" sz="1400" b="1" dirty="0" smtClean="0">
                          <a:effectLst/>
                          <a:latin typeface="Calibri Light" panose="020F0302020204030204" pitchFamily="34" charset="0"/>
                        </a:rPr>
                        <a:t> de </a:t>
                      </a:r>
                      <a:r>
                        <a:rPr lang="en-US" sz="1400" b="1" dirty="0" err="1" smtClean="0">
                          <a:effectLst/>
                          <a:latin typeface="Calibri Light" panose="020F0302020204030204" pitchFamily="34" charset="0"/>
                        </a:rPr>
                        <a:t>l'action</a:t>
                      </a:r>
                      <a:r>
                        <a:rPr lang="en-US" sz="1400" b="1" dirty="0" smtClean="0">
                          <a:effectLst/>
                          <a:latin typeface="Calibri Light" panose="020F0302020204030204" pitchFamily="34" charset="0"/>
                        </a:rPr>
                        <a:t> </a:t>
                      </a:r>
                      <a:r>
                        <a:rPr lang="en-US" sz="1400" b="1" dirty="0" err="1" smtClean="0">
                          <a:effectLst/>
                          <a:latin typeface="Calibri Light" panose="020F0302020204030204" pitchFamily="34" charset="0"/>
                        </a:rPr>
                        <a:t>humanitaire</a:t>
                      </a:r>
                      <a:r>
                        <a:rPr lang="en-US" sz="1400" b="1" dirty="0" smtClean="0">
                          <a:effectLst/>
                          <a:latin typeface="Calibri Light" panose="020F0302020204030204" pitchFamily="34" charset="0"/>
                        </a:rPr>
                        <a:t> (HC) et de l’</a:t>
                      </a:r>
                      <a:r>
                        <a:rPr lang="fr-FR" sz="1400" b="1" dirty="0" smtClean="0">
                          <a:effectLst/>
                          <a:latin typeface="Calibri Light" panose="020F0302020204030204" pitchFamily="34" charset="0"/>
                        </a:rPr>
                        <a:t>Équipe de pays pour l'action humanitaire (HCT)</a:t>
                      </a:r>
                      <a:endParaRPr lang="en-GB" sz="1400" b="1" dirty="0">
                        <a:latin typeface="Calibri Light" panose="020F0302020204030204" pitchFamily="34" charset="0"/>
                        <a:cs typeface="Arial" panose="020B0604020202020204" pitchFamily="34" charset="0"/>
                      </a:endParaRPr>
                    </a:p>
                  </a:txBody>
                  <a:tcPr/>
                </a:tc>
                <a:tc>
                  <a:txBody>
                    <a:bodyPr/>
                    <a:lstStyle/>
                    <a:p>
                      <a:endParaRPr lang="en-GB" sz="1400" dirty="0">
                        <a:latin typeface="Calibri Light" panose="020F0302020204030204" pitchFamily="34" charset="0"/>
                        <a:cs typeface="Arial" panose="020B0604020202020204" pitchFamily="34" charset="0"/>
                      </a:endParaRPr>
                    </a:p>
                  </a:txBody>
                  <a:tcPr/>
                </a:tc>
              </a:tr>
              <a:tr h="680329">
                <a:tc>
                  <a:txBody>
                    <a:bodyPr/>
                    <a:lstStyle/>
                    <a:p>
                      <a:r>
                        <a:rPr lang="en-US" sz="1400" b="0" dirty="0" smtClean="0">
                          <a:latin typeface="Calibri Light" panose="020F0302020204030204" pitchFamily="34" charset="0"/>
                          <a:cs typeface="Arial" panose="020B0604020202020204" pitchFamily="34" charset="0"/>
                        </a:rPr>
                        <a:t>2.1 Préparation des évaluations des besoins et de l'analyse des lacunes (à travers et dans les Clusters, en utilisant des outils de gestion de l'information selon les besoins) pour informer l'établissement des priorités </a:t>
                      </a:r>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Satisfaisant</a:t>
                      </a:r>
                      <a:endParaRPr lang="en-GB" sz="1400" b="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r h="680329">
                <a:tc>
                  <a:txBody>
                    <a:bodyPr/>
                    <a:lstStyle/>
                    <a:p>
                      <a:r>
                        <a:rPr lang="en-US" sz="1400" b="0" dirty="0" smtClean="0">
                          <a:latin typeface="Calibri Light" panose="020F0302020204030204" pitchFamily="34" charset="0"/>
                          <a:cs typeface="Arial" panose="020B0604020202020204" pitchFamily="34" charset="0"/>
                        </a:rPr>
                        <a:t>2.2 Identification et recherche de solutions pour les (nouvelles) lacunes, les obstacles, les </a:t>
                      </a:r>
                      <a:r>
                        <a:rPr lang="en-US" sz="1400" b="0" dirty="0" err="1" smtClean="0">
                          <a:latin typeface="Calibri Light" panose="020F0302020204030204" pitchFamily="34" charset="0"/>
                          <a:cs typeface="Arial" panose="020B0604020202020204" pitchFamily="34" charset="0"/>
                        </a:rPr>
                        <a:t>doublons</a:t>
                      </a:r>
                      <a:r>
                        <a:rPr lang="en-US" sz="1400" b="0" dirty="0" smtClean="0">
                          <a:latin typeface="Calibri Light" panose="020F0302020204030204" pitchFamily="34" charset="0"/>
                          <a:cs typeface="Arial" panose="020B0604020202020204" pitchFamily="34" charset="0"/>
                        </a:rPr>
                        <a:t> et les questions transversales</a:t>
                      </a:r>
                    </a:p>
                    <a:p>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Médiocre</a:t>
                      </a:r>
                      <a:endParaRPr lang="en-GB" sz="1400" b="0" dirty="0">
                        <a:latin typeface="Calibri Light" panose="020F0302020204030204" pitchFamily="34" charset="0"/>
                        <a:cs typeface="Arial" panose="020B0604020202020204" pitchFamily="34" charset="0"/>
                      </a:endParaRPr>
                    </a:p>
                  </a:txBody>
                  <a:tcPr>
                    <a:solidFill>
                      <a:srgbClr val="FF0000"/>
                    </a:solidFill>
                  </a:tcPr>
                </a:tc>
              </a:tr>
              <a:tr h="312686">
                <a:tc>
                  <a:txBody>
                    <a:bodyPr/>
                    <a:lstStyle/>
                    <a:p>
                      <a:r>
                        <a:rPr lang="en-US" sz="1400" b="0" dirty="0" smtClean="0">
                          <a:latin typeface="Calibri Light" panose="020F0302020204030204" pitchFamily="34" charset="0"/>
                          <a:cs typeface="Arial" panose="020B0604020202020204" pitchFamily="34" charset="0"/>
                        </a:rPr>
                        <a:t>2.3 Formuler des priorités en se basant sur l'analyse </a:t>
                      </a:r>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Satisfaisant</a:t>
                      </a:r>
                      <a:endParaRPr lang="en-GB" sz="1400" b="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Étape III : Analyse du Cluster et planification de l'intervention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10264"/>
          </a:xfrm>
        </p:spPr>
        <p:txBody>
          <a:bodyPr>
            <a:normAutofit/>
          </a:bodyPr>
          <a:lstStyle/>
          <a:p>
            <a:pPr>
              <a:spcBef>
                <a:spcPts val="0"/>
              </a:spcBef>
            </a:pPr>
            <a:r>
              <a:rPr lang="en-GB" sz="2800" dirty="0" smtClean="0">
                <a:solidFill>
                  <a:srgbClr val="056CB6"/>
                </a:solidFill>
                <a:latin typeface="Arial"/>
                <a:ea typeface="ヒラギノ明朝 ProN W3"/>
              </a:rPr>
              <a:t>Examiner/modifier </a:t>
            </a:r>
            <a:r>
              <a:rPr lang="en-GB" sz="2800" dirty="0">
                <a:solidFill>
                  <a:srgbClr val="056CB6"/>
                </a:solidFill>
                <a:latin typeface="Arial"/>
                <a:ea typeface="ヒラギノ明朝 ProN W3"/>
              </a:rPr>
              <a:t>le </a:t>
            </a:r>
            <a:r>
              <a:rPr lang="en-GB" sz="2800" dirty="0" smtClean="0">
                <a:solidFill>
                  <a:srgbClr val="056CB6"/>
                </a:solidFill>
                <a:latin typeface="Arial"/>
                <a:ea typeface="ヒラギノ明朝 ProN W3"/>
              </a:rPr>
              <a:t>Rapport préliminaire</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Expliquer/contextualiser les résultats</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Identifier les actions </a:t>
            </a:r>
            <a:r>
              <a:rPr lang="en-GB" sz="2800" dirty="0">
                <a:solidFill>
                  <a:srgbClr val="056CB6"/>
                </a:solidFill>
                <a:latin typeface="Arial"/>
                <a:ea typeface="ヒラギノ明朝 ProN W3"/>
              </a:rPr>
              <a:t>pour l'amélioration (en se concentrant sur les performances </a:t>
            </a:r>
            <a:r>
              <a:rPr lang="en-GB" sz="2800" dirty="0" smtClean="0">
                <a:solidFill>
                  <a:srgbClr val="056CB6"/>
                </a:solidFill>
                <a:latin typeface="Arial"/>
                <a:ea typeface="ヒラギノ明朝 ProN W3"/>
              </a:rPr>
              <a:t>médiocres </a:t>
            </a:r>
            <a:r>
              <a:rPr lang="en-GB" sz="2800" dirty="0">
                <a:solidFill>
                  <a:srgbClr val="056CB6"/>
                </a:solidFill>
                <a:latin typeface="Arial"/>
                <a:ea typeface="ヒラギノ明朝 ProN W3"/>
              </a:rPr>
              <a:t>et </a:t>
            </a:r>
            <a:r>
              <a:rPr lang="en-GB" sz="2800" dirty="0" smtClean="0">
                <a:solidFill>
                  <a:srgbClr val="056CB6"/>
                </a:solidFill>
                <a:latin typeface="Arial"/>
                <a:ea typeface="ヒラギノ明朝 ProN W3"/>
              </a:rPr>
              <a:t>non </a:t>
            </a:r>
            <a:r>
              <a:rPr lang="en-GB" sz="2800" dirty="0" err="1">
                <a:solidFill>
                  <a:srgbClr val="056CB6"/>
                </a:solidFill>
                <a:latin typeface="Arial"/>
                <a:ea typeface="ヒラギノ明朝 ProN W3"/>
              </a:rPr>
              <a:t>satisfaisantes</a:t>
            </a:r>
            <a:r>
              <a:rPr lang="en-GB" sz="2800" dirty="0">
                <a:solidFill>
                  <a:srgbClr val="056CB6"/>
                </a:solidFill>
                <a:latin typeface="Arial"/>
                <a:ea typeface="ヒラギノ明朝 ProN W3"/>
              </a:rPr>
              <a:t>), le calendrier et le responsable du suivi</a:t>
            </a:r>
          </a:p>
          <a:p>
            <a:pPr algn="just">
              <a:spcBef>
                <a:spcPts val="0"/>
              </a:spcBef>
            </a:pPr>
            <a:r>
              <a:rPr lang="en-GB" sz="2800" dirty="0">
                <a:solidFill>
                  <a:srgbClr val="056CB6"/>
                </a:solidFill>
                <a:latin typeface="Arial"/>
                <a:ea typeface="ヒラギノ明朝 ProN W3"/>
              </a:rPr>
              <a:t>Mettre en évidence les exigences en matière de </a:t>
            </a:r>
            <a:r>
              <a:rPr lang="en-GB" sz="2800" dirty="0" err="1" smtClean="0">
                <a:solidFill>
                  <a:srgbClr val="056CB6"/>
                </a:solidFill>
                <a:latin typeface="Arial"/>
                <a:ea typeface="ヒラギノ明朝 ProN W3"/>
              </a:rPr>
              <a:t>soutien</a:t>
            </a:r>
            <a:endParaRPr lang="en-GB" sz="2800" dirty="0">
              <a:solidFill>
                <a:srgbClr val="056CB6"/>
              </a:solidFill>
              <a:latin typeface="Arial"/>
              <a:ea typeface="ヒラギノ明朝 ProN W3"/>
            </a:endParaRPr>
          </a:p>
          <a:p>
            <a:pPr marL="0" indent="0" algn="just">
              <a:spcBef>
                <a:spcPts val="0"/>
              </a:spcBef>
              <a:buNone/>
            </a:pPr>
            <a:endParaRPr lang="en-US" sz="2800" u="sng" dirty="0" smtClean="0">
              <a:solidFill>
                <a:srgbClr val="056CB6"/>
              </a:solidFill>
              <a:latin typeface="Arial"/>
            </a:endParaRPr>
          </a:p>
          <a:p>
            <a:pPr marL="0" indent="0">
              <a:buNone/>
            </a:pPr>
            <a:endParaRPr lang="en-GB" dirty="0"/>
          </a:p>
        </p:txBody>
      </p:sp>
    </p:spTree>
    <p:extLst>
      <p:ext uri="{BB962C8B-B14F-4D97-AF65-F5344CB8AC3E}">
        <p14:creationId xmlns:p14="http://schemas.microsoft.com/office/powerpoint/2010/main" val="299801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34400" cy="758952"/>
          </a:xfrm>
        </p:spPr>
        <p:txBody>
          <a:bodyPr>
            <a:noAutofit/>
          </a:bodyPr>
          <a:lstStyle/>
          <a:p>
            <a:r>
              <a:rPr lang="en-US" sz="2800" dirty="0">
                <a:latin typeface="Arial" panose="020B0604020202020204" pitchFamily="34" charset="0"/>
                <a:cs typeface="Arial" panose="020B0604020202020204" pitchFamily="34" charset="0"/>
              </a:rPr>
              <a:t>Étape III : Analyse du Cluster et planification de l'intervention</a:t>
            </a:r>
            <a:endParaRPr lang="en-GB" sz="2600" dirty="0"/>
          </a:p>
        </p:txBody>
      </p:sp>
      <p:sp>
        <p:nvSpPr>
          <p:cNvPr id="3" name="Content Placeholder 2"/>
          <p:cNvSpPr>
            <a:spLocks noGrp="1"/>
          </p:cNvSpPr>
          <p:nvPr>
            <p:ph sz="quarter" idx="1"/>
          </p:nvPr>
        </p:nvSpPr>
        <p:spPr>
          <a:xfrm>
            <a:off x="323528" y="1556792"/>
            <a:ext cx="8503920" cy="4572000"/>
          </a:xfrm>
        </p:spPr>
        <p:txBody>
          <a:bodyPr>
            <a:normAutofit fontScale="92500"/>
          </a:bodyPr>
          <a:lstStyle/>
          <a:p>
            <a:pPr marL="0" indent="0">
              <a:buNone/>
            </a:pPr>
            <a:r>
              <a:rPr lang="en-US" sz="3200" i="1" dirty="0" smtClean="0">
                <a:solidFill>
                  <a:srgbClr val="056CB6"/>
                </a:solidFill>
                <a:latin typeface="Arial"/>
                <a:ea typeface="ヒラギノ明朝 ProN W3"/>
              </a:rPr>
              <a:t>Résultat III : CCPM final et plan d'intervention</a:t>
            </a:r>
          </a:p>
          <a:p>
            <a:r>
              <a:rPr lang="en-US" sz="3200" dirty="0" smtClean="0">
                <a:solidFill>
                  <a:srgbClr val="056CB6"/>
                </a:solidFill>
                <a:latin typeface="Arial"/>
                <a:ea typeface="ヒラギノ明朝 ProN W3"/>
              </a:rPr>
              <a:t>Actions pour </a:t>
            </a:r>
            <a:r>
              <a:rPr lang="en-US" sz="3200" dirty="0">
                <a:solidFill>
                  <a:srgbClr val="056CB6"/>
                </a:solidFill>
                <a:latin typeface="Arial"/>
                <a:ea typeface="ヒラギノ明朝 ProN W3"/>
              </a:rPr>
              <a:t>l'amélioration, le </a:t>
            </a:r>
            <a:r>
              <a:rPr lang="en-US" sz="3200" dirty="0" err="1">
                <a:solidFill>
                  <a:srgbClr val="056CB6"/>
                </a:solidFill>
                <a:latin typeface="Arial"/>
                <a:ea typeface="ヒラギノ明朝 ProN W3"/>
              </a:rPr>
              <a:t>calendrier</a:t>
            </a:r>
            <a:r>
              <a:rPr lang="en-US" sz="3200" dirty="0">
                <a:solidFill>
                  <a:srgbClr val="056CB6"/>
                </a:solidFill>
                <a:latin typeface="Arial"/>
                <a:ea typeface="ヒラギノ明朝 ProN W3"/>
              </a:rPr>
              <a:t> et le </a:t>
            </a:r>
            <a:r>
              <a:rPr lang="en-US" sz="3200" dirty="0" err="1">
                <a:solidFill>
                  <a:srgbClr val="056CB6"/>
                </a:solidFill>
                <a:latin typeface="Arial"/>
                <a:ea typeface="ヒラギノ明朝 ProN W3"/>
              </a:rPr>
              <a:t>responsable</a:t>
            </a:r>
            <a:r>
              <a:rPr lang="en-US" sz="3200" dirty="0">
                <a:solidFill>
                  <a:srgbClr val="056CB6"/>
                </a:solidFill>
                <a:latin typeface="Arial"/>
                <a:ea typeface="ヒラギノ明朝 ProN W3"/>
              </a:rPr>
              <a:t> du suivi</a:t>
            </a:r>
          </a:p>
          <a:p>
            <a:r>
              <a:rPr lang="en-US" sz="3200" dirty="0" smtClean="0">
                <a:solidFill>
                  <a:srgbClr val="056CB6"/>
                </a:solidFill>
                <a:latin typeface="Arial"/>
                <a:ea typeface="ヒラギノ明朝 ProN W3"/>
              </a:rPr>
              <a:t>Sensibilisation aux exigences de </a:t>
            </a:r>
            <a:r>
              <a:rPr lang="en-US" sz="3200" dirty="0" err="1" smtClean="0">
                <a:solidFill>
                  <a:srgbClr val="056CB6"/>
                </a:solidFill>
                <a:latin typeface="Arial"/>
                <a:ea typeface="ヒラギノ明朝 ProN W3"/>
              </a:rPr>
              <a:t>soutien</a:t>
            </a:r>
            <a:r>
              <a:rPr lang="en-US" sz="3200" dirty="0" smtClean="0">
                <a:solidFill>
                  <a:srgbClr val="056CB6"/>
                </a:solidFill>
                <a:latin typeface="Arial"/>
                <a:ea typeface="ヒラギノ明朝 ProN W3"/>
              </a:rPr>
              <a:t> (HC/HCT, agences chefs de file de Cluster, Partenaires, OCHA, Clusters mondiaux et autorités nationales)</a:t>
            </a:r>
          </a:p>
          <a:p>
            <a:r>
              <a:rPr lang="en-US" sz="3200" dirty="0" smtClean="0">
                <a:solidFill>
                  <a:srgbClr val="056CB6"/>
                </a:solidFill>
                <a:latin typeface="Arial"/>
                <a:ea typeface="ヒラギノ明朝 ProN W3"/>
              </a:rPr>
              <a:t>Partagé avec le HC/HCT et le Cluster mondial et, selon le cas, les autorités nationales</a:t>
            </a:r>
            <a:endParaRPr lang="en-GB" sz="32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75108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anose="020B0604020202020204" pitchFamily="34" charset="0"/>
                <a:cs typeface="Arial" panose="020B0604020202020204" pitchFamily="34" charset="0"/>
              </a:rPr>
              <a:t>Étape IV : Suivi et surveillance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92500" lnSpcReduction="10000"/>
          </a:bodyPr>
          <a:lstStyle/>
          <a:p>
            <a:pPr marL="0" indent="0">
              <a:spcBef>
                <a:spcPts val="0"/>
              </a:spcBef>
              <a:buNone/>
            </a:pPr>
            <a:r>
              <a:rPr lang="en-US" sz="2800" dirty="0" smtClean="0">
                <a:solidFill>
                  <a:srgbClr val="056CB6"/>
                </a:solidFill>
                <a:latin typeface="Arial"/>
                <a:ea typeface="ヒラギノ明朝 ProN W3"/>
              </a:rPr>
              <a:t>Suivi :</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ICC : </a:t>
            </a:r>
            <a:r>
              <a:rPr lang="en-GB" sz="2800" dirty="0">
                <a:solidFill>
                  <a:srgbClr val="056CB6"/>
                </a:solidFill>
                <a:latin typeface="Arial"/>
                <a:ea typeface="ヒラギノ明朝 ProN W3"/>
              </a:rPr>
              <a:t>Examen </a:t>
            </a:r>
            <a:r>
              <a:rPr lang="en-GB" sz="2800" dirty="0" smtClean="0">
                <a:solidFill>
                  <a:srgbClr val="056CB6"/>
                </a:solidFill>
                <a:latin typeface="Arial"/>
                <a:ea typeface="ヒラギノ明朝 ProN W3"/>
              </a:rPr>
              <a:t>des rapports/plans </a:t>
            </a:r>
            <a:r>
              <a:rPr lang="en-GB" sz="2800" dirty="0" err="1" smtClean="0">
                <a:solidFill>
                  <a:srgbClr val="056CB6"/>
                </a:solidFill>
                <a:latin typeface="Arial"/>
                <a:ea typeface="ヒラギノ明朝 ProN W3"/>
              </a:rPr>
              <a:t>d‘intervention</a:t>
            </a:r>
            <a:r>
              <a:rPr lang="en-GB" sz="2800" dirty="0" smtClean="0">
                <a:solidFill>
                  <a:srgbClr val="056CB6"/>
                </a:solidFill>
                <a:latin typeface="Arial"/>
                <a:ea typeface="ヒラギノ明朝 ProN W3"/>
              </a:rPr>
              <a:t> 	identifier les </a:t>
            </a:r>
            <a:r>
              <a:rPr lang="en-GB" sz="2800" dirty="0" err="1">
                <a:solidFill>
                  <a:srgbClr val="056CB6"/>
                </a:solidFill>
                <a:latin typeface="Arial"/>
                <a:ea typeface="ヒラギノ明朝 ProN W3"/>
              </a:rPr>
              <a:t>faiblesses</a:t>
            </a:r>
            <a:r>
              <a:rPr lang="en-GB" sz="2800" dirty="0">
                <a:solidFill>
                  <a:srgbClr val="056CB6"/>
                </a:solidFill>
                <a:latin typeface="Arial"/>
                <a:ea typeface="ヒラギノ明朝 ProN W3"/>
              </a:rPr>
              <a:t> </a:t>
            </a:r>
            <a:r>
              <a:rPr lang="en-GB" sz="2800" dirty="0" smtClean="0">
                <a:solidFill>
                  <a:srgbClr val="056CB6"/>
                </a:solidFill>
                <a:latin typeface="Arial"/>
                <a:ea typeface="ヒラギノ明朝 ProN W3"/>
              </a:rPr>
              <a:t>communes à </a:t>
            </a:r>
            <a:r>
              <a:rPr lang="en-GB" sz="2800" dirty="0">
                <a:solidFill>
                  <a:srgbClr val="056CB6"/>
                </a:solidFill>
                <a:latin typeface="Arial"/>
                <a:ea typeface="ヒラギノ明朝 ProN W3"/>
              </a:rPr>
              <a:t>corriger </a:t>
            </a:r>
            <a:r>
              <a:rPr lang="en-GB" sz="2800" dirty="0" smtClean="0">
                <a:solidFill>
                  <a:srgbClr val="056CB6"/>
                </a:solidFill>
                <a:latin typeface="Arial"/>
                <a:ea typeface="ヒラギノ明朝 ProN W3"/>
              </a:rPr>
              <a:t>de manière systématique. </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HCT : Présentation </a:t>
            </a:r>
            <a:r>
              <a:rPr lang="en-GB" sz="2800" dirty="0">
                <a:solidFill>
                  <a:srgbClr val="056CB6"/>
                </a:solidFill>
                <a:latin typeface="Arial"/>
                <a:ea typeface="ヒラギノ明朝 ProN W3"/>
              </a:rPr>
              <a:t>de </a:t>
            </a:r>
            <a:r>
              <a:rPr lang="en-GB" sz="2800" dirty="0" smtClean="0">
                <a:solidFill>
                  <a:srgbClr val="056CB6"/>
                </a:solidFill>
                <a:latin typeface="Arial"/>
                <a:ea typeface="ヒラギノ明朝 ProN W3"/>
              </a:rPr>
              <a:t>Rapports/Plans d'intervention et discussion des exigences de soutien</a:t>
            </a:r>
          </a:p>
          <a:p>
            <a:pPr marL="0" indent="0">
              <a:spcBef>
                <a:spcPts val="0"/>
              </a:spcBef>
              <a:buNone/>
            </a:pPr>
            <a:r>
              <a:rPr lang="en-US" sz="2800" dirty="0" smtClean="0">
                <a:solidFill>
                  <a:srgbClr val="056CB6"/>
                </a:solidFill>
                <a:latin typeface="Arial"/>
                <a:ea typeface="ヒラギノ明朝 ProN W3"/>
              </a:rPr>
              <a:t>Surveillance :</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Faire le point sur les progrès accomplis lors des réunions mensuelles du Cluster</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Rapports d'avancement </a:t>
            </a:r>
            <a:r>
              <a:rPr lang="en-GB" sz="2800" dirty="0" err="1" smtClean="0">
                <a:solidFill>
                  <a:srgbClr val="056CB6"/>
                </a:solidFill>
                <a:latin typeface="Arial"/>
                <a:ea typeface="ヒラギノ明朝 ProN W3"/>
              </a:rPr>
              <a:t>trimestriels</a:t>
            </a:r>
            <a:r>
              <a:rPr lang="en-GB" sz="2800" dirty="0" smtClean="0">
                <a:solidFill>
                  <a:srgbClr val="056CB6"/>
                </a:solidFill>
                <a:latin typeface="Arial"/>
                <a:ea typeface="ヒラギノ明朝 ProN W3"/>
              </a:rPr>
              <a:t> pour la HCT</a:t>
            </a:r>
          </a:p>
          <a:p>
            <a:pPr marL="0" indent="0">
              <a:spcBef>
                <a:spcPts val="0"/>
              </a:spcBef>
              <a:buNone/>
            </a:pPr>
            <a:endParaRPr lang="en-US" sz="2800" i="1" dirty="0" smtClean="0">
              <a:solidFill>
                <a:srgbClr val="056CB6"/>
              </a:solidFill>
              <a:latin typeface="Arial"/>
              <a:ea typeface="ヒラギノ明朝 ProN W3"/>
            </a:endParaRPr>
          </a:p>
          <a:p>
            <a:pPr marL="0" indent="0">
              <a:spcBef>
                <a:spcPts val="0"/>
              </a:spcBef>
              <a:buNone/>
            </a:pPr>
            <a:r>
              <a:rPr lang="en-US" sz="2800" i="1" dirty="0" smtClean="0">
                <a:solidFill>
                  <a:srgbClr val="056CB6"/>
                </a:solidFill>
                <a:latin typeface="Arial"/>
                <a:ea typeface="ヒラギノ明朝 ProN W3"/>
              </a:rPr>
              <a:t>Résultat IV : Rapports trimestriels pour la HCT</a:t>
            </a:r>
            <a:endParaRPr lang="en-GB" sz="2800" i="1" dirty="0" smtClean="0">
              <a:solidFill>
                <a:srgbClr val="056CB6"/>
              </a:solidFill>
              <a:latin typeface="Arial"/>
              <a:ea typeface="ヒラギノ明朝 ProN W3"/>
            </a:endParaRPr>
          </a:p>
        </p:txBody>
      </p:sp>
      <p:sp>
        <p:nvSpPr>
          <p:cNvPr id="4" name="Right Arrow 3"/>
          <p:cNvSpPr/>
          <p:nvPr/>
        </p:nvSpPr>
        <p:spPr>
          <a:xfrm>
            <a:off x="899592" y="2348880"/>
            <a:ext cx="33033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p>
        </p:txBody>
      </p:sp>
    </p:spTree>
    <p:extLst>
      <p:ext uri="{BB962C8B-B14F-4D97-AF65-F5344CB8AC3E}">
        <p14:creationId xmlns:p14="http://schemas.microsoft.com/office/powerpoint/2010/main" val="2914322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Qu'est-ce que le CCPM ?</a:t>
            </a:r>
            <a:endParaRPr lang="en-GB" dirty="0"/>
          </a:p>
        </p:txBody>
      </p:sp>
      <p:sp>
        <p:nvSpPr>
          <p:cNvPr id="3" name="Content Placeholder 2"/>
          <p:cNvSpPr>
            <a:spLocks noGrp="1"/>
          </p:cNvSpPr>
          <p:nvPr>
            <p:ph sz="quarter" idx="1"/>
          </p:nvPr>
        </p:nvSpPr>
        <p:spPr/>
        <p:txBody>
          <a:bodyPr>
            <a:normAutofit fontScale="85000" lnSpcReduction="20000"/>
          </a:bodyPr>
          <a:lstStyle/>
          <a:p>
            <a:pPr>
              <a:spcAft>
                <a:spcPts val="600"/>
              </a:spcAft>
            </a:pPr>
            <a:r>
              <a:rPr lang="en-US" sz="2400" dirty="0" smtClean="0">
                <a:solidFill>
                  <a:srgbClr val="056CB6"/>
                </a:solidFill>
                <a:latin typeface="Arial"/>
                <a:ea typeface="ヒラギノ明朝 ProN W3"/>
              </a:rPr>
              <a:t>C'est une auto-</a:t>
            </a:r>
            <a:r>
              <a:rPr lang="en-US" sz="2400" dirty="0" err="1" smtClean="0">
                <a:solidFill>
                  <a:srgbClr val="056CB6"/>
                </a:solidFill>
                <a:latin typeface="Arial"/>
                <a:ea typeface="ヒラギノ明朝 ProN W3"/>
              </a:rPr>
              <a:t>évaluation</a:t>
            </a:r>
            <a:r>
              <a:rPr lang="en-US" sz="2400" dirty="0" smtClean="0">
                <a:solidFill>
                  <a:srgbClr val="056CB6"/>
                </a:solidFill>
                <a:latin typeface="Arial"/>
                <a:ea typeface="ヒラギノ明朝 ProN W3"/>
              </a:rPr>
              <a:t> </a:t>
            </a:r>
            <a:r>
              <a:rPr lang="en-US" sz="2400" dirty="0">
                <a:solidFill>
                  <a:srgbClr val="056CB6"/>
                </a:solidFill>
                <a:latin typeface="Arial"/>
                <a:ea typeface="ヒラギノ明朝 ProN W3"/>
              </a:rPr>
              <a:t>de la performance de la coordination du Cluster par rapport aux 6 fonctions de base des Clusters et à la </a:t>
            </a:r>
            <a:r>
              <a:rPr lang="en-US" sz="2400" dirty="0" smtClean="0">
                <a:solidFill>
                  <a:srgbClr val="056CB6"/>
                </a:solidFill>
                <a:latin typeface="Arial"/>
                <a:ea typeface="ヒラギノ明朝 ProN W3"/>
              </a:rPr>
              <a:t>redevabilité envers les populations </a:t>
            </a:r>
            <a:r>
              <a:rPr lang="en-US" sz="2400" dirty="0" err="1" smtClean="0">
                <a:solidFill>
                  <a:srgbClr val="056CB6"/>
                </a:solidFill>
                <a:latin typeface="Arial"/>
                <a:ea typeface="ヒラギノ明朝 ProN W3"/>
              </a:rPr>
              <a:t>affectées</a:t>
            </a:r>
            <a:r>
              <a:rPr lang="en-US" sz="2400" dirty="0" smtClean="0">
                <a:solidFill>
                  <a:srgbClr val="056CB6"/>
                </a:solidFill>
                <a:latin typeface="Arial"/>
                <a:ea typeface="ヒラギノ明朝 ProN W3"/>
              </a:rPr>
              <a:t> (AAP) :</a:t>
            </a:r>
          </a:p>
          <a:p>
            <a:pPr marL="731520" lvl="1" indent="-457200">
              <a:spcAft>
                <a:spcPts val="600"/>
              </a:spcAft>
              <a:buFont typeface="+mj-lt"/>
              <a:buAutoNum type="arabicPeriod"/>
            </a:pPr>
            <a:r>
              <a:rPr lang="en-GB" sz="1900" dirty="0" err="1">
                <a:solidFill>
                  <a:srgbClr val="056CB6"/>
                </a:solidFill>
                <a:latin typeface="Arial"/>
                <a:ea typeface="ヒラギノ明朝 ProN W3"/>
              </a:rPr>
              <a:t>Soutient</a:t>
            </a:r>
            <a:r>
              <a:rPr lang="en-GB" sz="1900" dirty="0">
                <a:solidFill>
                  <a:srgbClr val="056CB6"/>
                </a:solidFill>
                <a:latin typeface="Arial"/>
                <a:ea typeface="ヒラギノ明朝 ProN W3"/>
              </a:rPr>
              <a:t> à la prestation de services </a:t>
            </a:r>
          </a:p>
          <a:p>
            <a:pPr marL="731520" lvl="1" indent="-457200">
              <a:spcAft>
                <a:spcPts val="600"/>
              </a:spcAft>
              <a:buFont typeface="+mj-lt"/>
              <a:buAutoNum type="arabicPeriod"/>
            </a:pPr>
            <a:r>
              <a:rPr lang="en-GB" sz="1900" dirty="0" err="1">
                <a:solidFill>
                  <a:srgbClr val="056CB6"/>
                </a:solidFill>
                <a:latin typeface="Arial"/>
                <a:ea typeface="ヒラギノ明朝 ProN W3"/>
              </a:rPr>
              <a:t>Eclairer</a:t>
            </a:r>
            <a:r>
              <a:rPr lang="en-GB" sz="1900" dirty="0">
                <a:solidFill>
                  <a:srgbClr val="056CB6"/>
                </a:solidFill>
                <a:latin typeface="Arial"/>
                <a:ea typeface="ヒラギノ明朝 ProN W3"/>
              </a:rPr>
              <a:t> les </a:t>
            </a:r>
            <a:r>
              <a:rPr lang="en-GB" sz="1900" dirty="0" err="1">
                <a:solidFill>
                  <a:srgbClr val="056CB6"/>
                </a:solidFill>
                <a:latin typeface="Arial"/>
                <a:ea typeface="ヒラギノ明朝 ProN W3"/>
              </a:rPr>
              <a:t>décisions</a:t>
            </a:r>
            <a:r>
              <a:rPr lang="en-GB" sz="1900" dirty="0">
                <a:solidFill>
                  <a:srgbClr val="056CB6"/>
                </a:solidFill>
                <a:latin typeface="Arial"/>
                <a:ea typeface="ヒラギノ明朝 ProN W3"/>
              </a:rPr>
              <a:t> </a:t>
            </a:r>
            <a:r>
              <a:rPr lang="en-GB" sz="1900" dirty="0" err="1">
                <a:solidFill>
                  <a:srgbClr val="056CB6"/>
                </a:solidFill>
                <a:latin typeface="Arial"/>
                <a:ea typeface="ヒラギノ明朝 ProN W3"/>
              </a:rPr>
              <a:t>stratégiques</a:t>
            </a:r>
            <a:r>
              <a:rPr lang="en-GB" sz="1900" dirty="0">
                <a:solidFill>
                  <a:srgbClr val="056CB6"/>
                </a:solidFill>
                <a:latin typeface="Arial"/>
                <a:ea typeface="ヒラギノ明朝 ProN W3"/>
              </a:rPr>
              <a:t> du HC/HCT </a:t>
            </a:r>
          </a:p>
          <a:p>
            <a:pPr marL="731520" lvl="1" indent="-457200">
              <a:spcAft>
                <a:spcPts val="600"/>
              </a:spcAft>
              <a:buFont typeface="+mj-lt"/>
              <a:buAutoNum type="arabicPeriod"/>
            </a:pPr>
            <a:r>
              <a:rPr lang="en-GB" sz="1900" dirty="0" err="1">
                <a:solidFill>
                  <a:srgbClr val="056CB6"/>
                </a:solidFill>
                <a:latin typeface="Arial"/>
                <a:ea typeface="ヒラギノ明朝 ProN W3"/>
              </a:rPr>
              <a:t>Plannification</a:t>
            </a:r>
            <a:r>
              <a:rPr lang="en-GB" sz="1900" dirty="0">
                <a:solidFill>
                  <a:srgbClr val="056CB6"/>
                </a:solidFill>
                <a:latin typeface="Arial"/>
                <a:ea typeface="ヒラギノ明朝 ProN W3"/>
              </a:rPr>
              <a:t> et </a:t>
            </a:r>
            <a:r>
              <a:rPr lang="en-GB" sz="1900" dirty="0" err="1">
                <a:solidFill>
                  <a:srgbClr val="056CB6"/>
                </a:solidFill>
                <a:latin typeface="Arial"/>
                <a:ea typeface="ヒラギノ明朝 ProN W3"/>
              </a:rPr>
              <a:t>mise</a:t>
            </a:r>
            <a:r>
              <a:rPr lang="en-GB" sz="1900" dirty="0">
                <a:solidFill>
                  <a:srgbClr val="056CB6"/>
                </a:solidFill>
                <a:latin typeface="Arial"/>
                <a:ea typeface="ヒラギノ明朝 ProN W3"/>
              </a:rPr>
              <a:t> </a:t>
            </a:r>
            <a:r>
              <a:rPr lang="en-GB" sz="1900" dirty="0" err="1">
                <a:solidFill>
                  <a:srgbClr val="056CB6"/>
                </a:solidFill>
                <a:latin typeface="Arial"/>
                <a:ea typeface="ヒラギノ明朝 ProN W3"/>
              </a:rPr>
              <a:t>en</a:t>
            </a:r>
            <a:r>
              <a:rPr lang="en-GB" sz="1900" dirty="0">
                <a:solidFill>
                  <a:srgbClr val="056CB6"/>
                </a:solidFill>
                <a:latin typeface="Arial"/>
                <a:ea typeface="ヒラギノ明朝 ProN W3"/>
              </a:rPr>
              <a:t> oeuvre des </a:t>
            </a:r>
            <a:r>
              <a:rPr lang="en-GB" sz="1900" dirty="0" err="1">
                <a:solidFill>
                  <a:srgbClr val="056CB6"/>
                </a:solidFill>
                <a:latin typeface="Arial"/>
                <a:ea typeface="ヒラギノ明朝 ProN W3"/>
              </a:rPr>
              <a:t>atratégies</a:t>
            </a:r>
            <a:r>
              <a:rPr lang="en-GB" sz="1900" dirty="0">
                <a:solidFill>
                  <a:srgbClr val="056CB6"/>
                </a:solidFill>
                <a:latin typeface="Arial"/>
                <a:ea typeface="ヒラギノ明朝 ProN W3"/>
              </a:rPr>
              <a:t> du cluster</a:t>
            </a:r>
          </a:p>
          <a:p>
            <a:pPr marL="731520" lvl="1" indent="-457200">
              <a:spcAft>
                <a:spcPts val="600"/>
              </a:spcAft>
              <a:buFont typeface="+mj-lt"/>
              <a:buAutoNum type="arabicPeriod"/>
            </a:pPr>
            <a:r>
              <a:rPr lang="en-GB" sz="1900" dirty="0" err="1">
                <a:solidFill>
                  <a:srgbClr val="056CB6"/>
                </a:solidFill>
                <a:latin typeface="Arial"/>
                <a:ea typeface="ヒラギノ明朝 ProN W3"/>
              </a:rPr>
              <a:t>Suiveillance</a:t>
            </a:r>
            <a:r>
              <a:rPr lang="en-GB" sz="1900" dirty="0">
                <a:solidFill>
                  <a:srgbClr val="056CB6"/>
                </a:solidFill>
                <a:latin typeface="Arial"/>
                <a:ea typeface="ヒラギノ明朝 ProN W3"/>
              </a:rPr>
              <a:t> et </a:t>
            </a:r>
            <a:r>
              <a:rPr lang="en-GB" sz="1900" dirty="0" err="1">
                <a:solidFill>
                  <a:srgbClr val="056CB6"/>
                </a:solidFill>
                <a:latin typeface="Arial"/>
                <a:ea typeface="ヒラギノ明朝 ProN W3"/>
              </a:rPr>
              <a:t>évaluation</a:t>
            </a:r>
            <a:r>
              <a:rPr lang="en-GB" sz="1900" dirty="0">
                <a:solidFill>
                  <a:srgbClr val="056CB6"/>
                </a:solidFill>
                <a:latin typeface="Arial"/>
                <a:ea typeface="ヒラギノ明朝 ProN W3"/>
              </a:rPr>
              <a:t> de la performance</a:t>
            </a:r>
          </a:p>
          <a:p>
            <a:pPr marL="731520" lvl="1" indent="-457200">
              <a:spcAft>
                <a:spcPts val="600"/>
              </a:spcAft>
              <a:buFont typeface="+mj-lt"/>
              <a:buAutoNum type="arabicPeriod"/>
            </a:pPr>
            <a:r>
              <a:rPr lang="en-GB" sz="1900" dirty="0">
                <a:solidFill>
                  <a:srgbClr val="056CB6"/>
                </a:solidFill>
                <a:latin typeface="Arial"/>
                <a:ea typeface="ヒラギノ明朝 ProN W3"/>
              </a:rPr>
              <a:t>renforcement des </a:t>
            </a:r>
            <a:r>
              <a:rPr lang="en-GB" sz="1900" dirty="0" err="1">
                <a:solidFill>
                  <a:srgbClr val="056CB6"/>
                </a:solidFill>
                <a:latin typeface="Arial"/>
                <a:ea typeface="ヒラギノ明朝 ProN W3"/>
              </a:rPr>
              <a:t>capacités</a:t>
            </a:r>
            <a:r>
              <a:rPr lang="en-GB" sz="1900" dirty="0">
                <a:solidFill>
                  <a:srgbClr val="056CB6"/>
                </a:solidFill>
                <a:latin typeface="Arial"/>
                <a:ea typeface="ヒラギノ明朝 ProN W3"/>
              </a:rPr>
              <a:t> </a:t>
            </a:r>
            <a:r>
              <a:rPr lang="en-GB" sz="1900" dirty="0" err="1">
                <a:solidFill>
                  <a:srgbClr val="056CB6"/>
                </a:solidFill>
                <a:latin typeface="Arial"/>
                <a:ea typeface="ヒラギノ明朝 ProN W3"/>
              </a:rPr>
              <a:t>nationales</a:t>
            </a:r>
            <a:r>
              <a:rPr lang="en-GB" sz="1900" dirty="0">
                <a:solidFill>
                  <a:srgbClr val="056CB6"/>
                </a:solidFill>
                <a:latin typeface="Arial"/>
                <a:ea typeface="ヒラギノ明朝 ProN W3"/>
              </a:rPr>
              <a:t> en matière de préparation et de planification d'urgence.</a:t>
            </a:r>
          </a:p>
          <a:p>
            <a:pPr marL="731520" lvl="1" indent="-457200">
              <a:spcAft>
                <a:spcPts val="600"/>
              </a:spcAft>
              <a:buFont typeface="+mj-lt"/>
              <a:buAutoNum type="arabicPeriod"/>
            </a:pPr>
            <a:r>
              <a:rPr lang="en-GB" sz="1900" dirty="0" err="1">
                <a:solidFill>
                  <a:srgbClr val="056CB6"/>
                </a:solidFill>
                <a:latin typeface="Arial"/>
                <a:ea typeface="ヒラギノ明朝 ProN W3"/>
              </a:rPr>
              <a:t>Soutien</a:t>
            </a:r>
            <a:r>
              <a:rPr lang="en-GB" sz="1900" dirty="0">
                <a:solidFill>
                  <a:srgbClr val="056CB6"/>
                </a:solidFill>
                <a:latin typeface="Arial"/>
                <a:ea typeface="ヒラギノ明朝 ProN W3"/>
              </a:rPr>
              <a:t> d’un </a:t>
            </a:r>
            <a:r>
              <a:rPr lang="en-GB" sz="1900" dirty="0" err="1">
                <a:solidFill>
                  <a:srgbClr val="056CB6"/>
                </a:solidFill>
                <a:latin typeface="Arial"/>
                <a:ea typeface="ヒラギノ明朝 ProN W3"/>
              </a:rPr>
              <a:t>plaidoyer</a:t>
            </a:r>
            <a:r>
              <a:rPr lang="en-GB" sz="1900" dirty="0">
                <a:solidFill>
                  <a:srgbClr val="056CB6"/>
                </a:solidFill>
                <a:latin typeface="Arial"/>
                <a:ea typeface="ヒラギノ明朝 ProN W3"/>
              </a:rPr>
              <a:t> fort </a:t>
            </a:r>
          </a:p>
          <a:p>
            <a:pPr marL="731520" lvl="1" indent="-457200">
              <a:spcAft>
                <a:spcPts val="600"/>
              </a:spcAft>
              <a:buFont typeface="+mj-lt"/>
              <a:buAutoNum type="arabicPeriod"/>
            </a:pPr>
            <a:r>
              <a:rPr lang="en-US" sz="1900" dirty="0">
                <a:solidFill>
                  <a:srgbClr val="056CB6"/>
                </a:solidFill>
                <a:latin typeface="Arial"/>
                <a:ea typeface="ヒラギノ明朝 ProN W3"/>
              </a:rPr>
              <a:t>+ </a:t>
            </a:r>
            <a:r>
              <a:rPr lang="en-US" sz="1900" dirty="0" err="1">
                <a:solidFill>
                  <a:srgbClr val="056CB6"/>
                </a:solidFill>
                <a:latin typeface="Arial"/>
                <a:ea typeface="ヒラギノ明朝 ProN W3"/>
              </a:rPr>
              <a:t>une</a:t>
            </a:r>
            <a:r>
              <a:rPr lang="en-US" sz="1900" dirty="0">
                <a:solidFill>
                  <a:srgbClr val="056CB6"/>
                </a:solidFill>
                <a:latin typeface="Arial"/>
                <a:ea typeface="ヒラギノ明朝 ProN W3"/>
              </a:rPr>
              <a:t> section sur la redevabilité en</a:t>
            </a:r>
            <a:r>
              <a:rPr lang="en-US" sz="1900" dirty="0" smtClean="0">
                <a:solidFill>
                  <a:srgbClr val="056CB6"/>
                </a:solidFill>
                <a:latin typeface="Arial"/>
                <a:ea typeface="ヒラギノ明朝 ProN W3"/>
              </a:rPr>
              <a:t>vers les populations affectées</a:t>
            </a:r>
            <a:endParaRPr lang="en-GB" sz="1900" dirty="0" smtClean="0">
              <a:solidFill>
                <a:srgbClr val="056CB6"/>
              </a:solidFill>
              <a:latin typeface="Arial"/>
              <a:ea typeface="ヒラギノ明朝 ProN W3"/>
            </a:endParaRPr>
          </a:p>
          <a:p>
            <a:pPr>
              <a:spcAft>
                <a:spcPts val="600"/>
              </a:spcAft>
            </a:pPr>
            <a:r>
              <a:rPr lang="en-US" sz="2400" dirty="0" smtClean="0">
                <a:solidFill>
                  <a:srgbClr val="056CB6"/>
                </a:solidFill>
                <a:latin typeface="Arial"/>
                <a:ea typeface="ヒラギノ明朝 ProN W3"/>
              </a:rPr>
              <a:t>Un processus mené </a:t>
            </a:r>
            <a:r>
              <a:rPr lang="en-US" sz="2400" dirty="0">
                <a:solidFill>
                  <a:srgbClr val="056CB6"/>
                </a:solidFill>
                <a:latin typeface="Arial"/>
                <a:ea typeface="ヒラギノ明朝 ProN W3"/>
              </a:rPr>
              <a:t>par les </a:t>
            </a:r>
            <a:r>
              <a:rPr lang="en-US" sz="2400" dirty="0" err="1">
                <a:solidFill>
                  <a:srgbClr val="056CB6"/>
                </a:solidFill>
                <a:latin typeface="Arial"/>
                <a:ea typeface="ヒラギノ明朝 ProN W3"/>
              </a:rPr>
              <a:t>équipes</a:t>
            </a:r>
            <a:r>
              <a:rPr lang="en-US" sz="2400" dirty="0">
                <a:solidFill>
                  <a:srgbClr val="056CB6"/>
                </a:solidFill>
                <a:latin typeface="Arial"/>
                <a:ea typeface="ヒラギノ明朝 ProN W3"/>
              </a:rPr>
              <a:t> de </a:t>
            </a:r>
            <a:r>
              <a:rPr lang="en-US" sz="2400" dirty="0" smtClean="0">
                <a:solidFill>
                  <a:srgbClr val="056CB6"/>
                </a:solidFill>
                <a:latin typeface="Arial"/>
                <a:ea typeface="ヒラギノ明朝 ProN W3"/>
              </a:rPr>
              <a:t>pays, qui est soutenu par les Clusters mondiaux et l'OCHA.</a:t>
            </a:r>
          </a:p>
          <a:p>
            <a:pPr>
              <a:spcAft>
                <a:spcPts val="600"/>
              </a:spcAft>
            </a:pPr>
            <a:r>
              <a:rPr lang="en-US" sz="2400" dirty="0" smtClean="0">
                <a:solidFill>
                  <a:srgbClr val="056CB6"/>
                </a:solidFill>
                <a:latin typeface="Arial"/>
                <a:ea typeface="ヒラギノ明朝 ProN W3"/>
              </a:rPr>
              <a:t>Le CCPM peut être appliqué à la fois par les Clusters et les secteurs</a:t>
            </a:r>
          </a:p>
          <a:p>
            <a:pPr marL="0" indent="0">
              <a:spcAft>
                <a:spcPts val="600"/>
              </a:spcAft>
              <a:buNone/>
            </a:pPr>
            <a:endParaRPr lang="en-US" sz="2400" dirty="0" smtClean="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US" sz="2400" dirty="0" smtClean="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277633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D'où vient le CCPM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Autofit/>
          </a:bodyPr>
          <a:lstStyle/>
          <a:p>
            <a:pPr>
              <a:lnSpc>
                <a:spcPct val="200000"/>
              </a:lnSpc>
            </a:pPr>
            <a:r>
              <a:rPr lang="en-GB" sz="2200" dirty="0" err="1">
                <a:solidFill>
                  <a:srgbClr val="056CB6"/>
                </a:solidFill>
                <a:latin typeface="Arial"/>
                <a:ea typeface="ヒラギノ明朝 ProN W3"/>
              </a:rPr>
              <a:t>L’agenda</a:t>
            </a:r>
            <a:r>
              <a:rPr lang="en-GB" sz="2200" dirty="0">
                <a:solidFill>
                  <a:srgbClr val="056CB6"/>
                </a:solidFill>
                <a:latin typeface="Arial"/>
                <a:ea typeface="ヒラギノ明朝 ProN W3"/>
              </a:rPr>
              <a:t> </a:t>
            </a:r>
            <a:r>
              <a:rPr lang="en-GB" sz="2200" dirty="0" err="1">
                <a:solidFill>
                  <a:srgbClr val="056CB6"/>
                </a:solidFill>
                <a:latin typeface="Arial"/>
                <a:ea typeface="ヒラギノ明朝 ProN W3"/>
              </a:rPr>
              <a:t>transformatif</a:t>
            </a:r>
            <a:endParaRPr lang="en-GB" sz="2200" dirty="0">
              <a:solidFill>
                <a:srgbClr val="056CB6"/>
              </a:solidFill>
              <a:latin typeface="Arial"/>
              <a:ea typeface="ヒラギノ明朝 ProN W3"/>
            </a:endParaRPr>
          </a:p>
          <a:p>
            <a:pPr marL="1463040" lvl="5" indent="0">
              <a:lnSpc>
                <a:spcPct val="200000"/>
              </a:lnSpc>
              <a:buNone/>
            </a:pPr>
            <a:r>
              <a:rPr lang="en-US" sz="2200" dirty="0" smtClean="0">
                <a:solidFill>
                  <a:srgbClr val="056CB6"/>
                </a:solidFill>
                <a:latin typeface="Arial"/>
                <a:ea typeface="ヒラギノ明朝 ProN W3"/>
              </a:rPr>
              <a:t>Améliorer la coordination et la redevabilité</a:t>
            </a:r>
          </a:p>
          <a:p>
            <a:pPr>
              <a:lnSpc>
                <a:spcPct val="200000"/>
              </a:lnSpc>
            </a:pPr>
            <a:r>
              <a:rPr lang="en-US" sz="2200" dirty="0" smtClean="0">
                <a:solidFill>
                  <a:srgbClr val="056CB6"/>
                </a:solidFill>
                <a:latin typeface="Arial"/>
                <a:ea typeface="ヒラギノ明朝 ProN W3"/>
              </a:rPr>
              <a:t>Développé </a:t>
            </a:r>
            <a:r>
              <a:rPr lang="en-US" sz="2200" dirty="0">
                <a:solidFill>
                  <a:srgbClr val="056CB6"/>
                </a:solidFill>
                <a:latin typeface="Arial"/>
                <a:ea typeface="ヒラギノ明朝 ProN W3"/>
              </a:rPr>
              <a:t>par le sous-groupe de travail (SGT) de </a:t>
            </a:r>
            <a:r>
              <a:rPr lang="en-US" sz="2200" dirty="0" err="1">
                <a:solidFill>
                  <a:srgbClr val="056CB6"/>
                </a:solidFill>
                <a:latin typeface="Arial"/>
                <a:ea typeface="ヒラギノ明朝 ProN W3"/>
              </a:rPr>
              <a:t>l'IASC</a:t>
            </a:r>
            <a:r>
              <a:rPr lang="en-US" sz="2200" dirty="0">
                <a:solidFill>
                  <a:srgbClr val="056CB6"/>
                </a:solidFill>
                <a:latin typeface="Arial"/>
                <a:ea typeface="ヒラギノ明朝 ProN W3"/>
              </a:rPr>
              <a:t> </a:t>
            </a:r>
            <a:r>
              <a:rPr lang="en-US" sz="2200" dirty="0" smtClean="0">
                <a:solidFill>
                  <a:srgbClr val="056CB6"/>
                </a:solidFill>
                <a:latin typeface="Arial"/>
                <a:ea typeface="ヒラギノ明朝 ProN W3"/>
              </a:rPr>
              <a:t>sur </a:t>
            </a:r>
            <a:r>
              <a:rPr lang="en-US" sz="2200" dirty="0">
                <a:solidFill>
                  <a:srgbClr val="056CB6"/>
                </a:solidFill>
                <a:latin typeface="Arial"/>
                <a:ea typeface="ヒラギノ明朝 ProN W3"/>
              </a:rPr>
              <a:t>l'approche de Cluster </a:t>
            </a:r>
            <a:r>
              <a:rPr lang="en-US" sz="2200" dirty="0" smtClean="0">
                <a:solidFill>
                  <a:srgbClr val="056CB6"/>
                </a:solidFill>
                <a:latin typeface="Arial"/>
                <a:ea typeface="ヒラギノ明朝 ProN W3"/>
              </a:rPr>
              <a:t>et approuvé par l'IASC WG en 2012</a:t>
            </a:r>
            <a:endParaRPr lang="en-US" sz="2200" dirty="0">
              <a:solidFill>
                <a:srgbClr val="056CB6"/>
              </a:solidFill>
              <a:latin typeface="Arial"/>
              <a:ea typeface="ヒラギノ明朝 ProN W3"/>
            </a:endParaRPr>
          </a:p>
          <a:p>
            <a:pPr>
              <a:lnSpc>
                <a:spcPct val="200000"/>
              </a:lnSpc>
            </a:pPr>
            <a:r>
              <a:rPr lang="en-US" sz="2200" dirty="0" smtClean="0">
                <a:solidFill>
                  <a:srgbClr val="056CB6"/>
                </a:solidFill>
                <a:latin typeface="Arial"/>
                <a:ea typeface="ヒラギノ明朝 ProN W3"/>
              </a:rPr>
              <a:t>Testé en 2012 et mis en œuvre à partir de 2013 </a:t>
            </a:r>
          </a:p>
        </p:txBody>
      </p:sp>
      <p:sp>
        <p:nvSpPr>
          <p:cNvPr id="5" name="Right Arrow 4"/>
          <p:cNvSpPr/>
          <p:nvPr/>
        </p:nvSpPr>
        <p:spPr>
          <a:xfrm>
            <a:off x="683568" y="24928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p>
        </p:txBody>
      </p:sp>
    </p:spTree>
    <p:extLst>
      <p:ext uri="{BB962C8B-B14F-4D97-AF65-F5344CB8AC3E}">
        <p14:creationId xmlns:p14="http://schemas.microsoft.com/office/powerpoint/2010/main" val="2894532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Pourquoi surveiller la performance de la coordination du Cluster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854280"/>
          </a:xfrm>
        </p:spPr>
        <p:txBody>
          <a:bodyPr>
            <a:normAutofit fontScale="25000" lnSpcReduction="20000"/>
          </a:bodyPr>
          <a:lstStyle/>
          <a:p>
            <a:pPr>
              <a:lnSpc>
                <a:spcPct val="120000"/>
              </a:lnSpc>
              <a:spcBef>
                <a:spcPts val="1200"/>
              </a:spcBef>
              <a:spcAft>
                <a:spcPts val="600"/>
              </a:spcAft>
            </a:pPr>
            <a:r>
              <a:rPr lang="en-GB" sz="8000" dirty="0">
                <a:solidFill>
                  <a:srgbClr val="056CB6"/>
                </a:solidFill>
                <a:latin typeface="Arial"/>
                <a:ea typeface="ヒラギノ明朝 ProN W3"/>
              </a:rPr>
              <a:t>Assurer une </a:t>
            </a:r>
            <a:r>
              <a:rPr lang="en-GB" sz="8000" dirty="0" smtClean="0">
                <a:solidFill>
                  <a:srgbClr val="056CB6"/>
                </a:solidFill>
                <a:latin typeface="Arial"/>
                <a:ea typeface="ヒラギノ明朝 ProN W3"/>
              </a:rPr>
              <a:t>coordination</a:t>
            </a:r>
            <a:r>
              <a:rPr lang="en-GB" sz="8000" dirty="0">
                <a:solidFill>
                  <a:srgbClr val="056CB6"/>
                </a:solidFill>
                <a:latin typeface="Arial"/>
                <a:ea typeface="ヒラギノ明朝 ProN W3"/>
              </a:rPr>
              <a:t> effective et efficace</a:t>
            </a:r>
          </a:p>
          <a:p>
            <a:pPr>
              <a:lnSpc>
                <a:spcPct val="120000"/>
              </a:lnSpc>
              <a:spcBef>
                <a:spcPts val="1200"/>
              </a:spcBef>
              <a:spcAft>
                <a:spcPts val="600"/>
              </a:spcAft>
            </a:pPr>
            <a:r>
              <a:rPr lang="en-US" sz="8000" dirty="0">
                <a:solidFill>
                  <a:srgbClr val="056CB6"/>
                </a:solidFill>
                <a:latin typeface="Arial"/>
                <a:ea typeface="ヒラギノ明朝 ProN W3"/>
              </a:rPr>
              <a:t>Faire le point et identifier les domaines fonctionnels qui fonctionnent bien et les domaines qui doivent être améliorés </a:t>
            </a:r>
          </a:p>
          <a:p>
            <a:pPr>
              <a:lnSpc>
                <a:spcPct val="120000"/>
              </a:lnSpc>
              <a:spcBef>
                <a:spcPts val="1200"/>
              </a:spcBef>
              <a:spcAft>
                <a:spcPts val="600"/>
              </a:spcAft>
            </a:pPr>
            <a:r>
              <a:rPr lang="en-US" sz="8000" dirty="0">
                <a:solidFill>
                  <a:srgbClr val="056CB6"/>
                </a:solidFill>
                <a:latin typeface="Arial"/>
                <a:ea typeface="ヒラギノ明朝 ProN W3"/>
              </a:rPr>
              <a:t>Sensibiliser à propos du soutien nécessaire de la part du </a:t>
            </a:r>
            <a:r>
              <a:rPr lang="en-US" sz="8000" dirty="0" smtClean="0">
                <a:solidFill>
                  <a:srgbClr val="056CB6"/>
                </a:solidFill>
                <a:latin typeface="Arial"/>
                <a:ea typeface="ヒラギノ明朝 ProN W3"/>
              </a:rPr>
              <a:t>HC/HCT, </a:t>
            </a:r>
            <a:r>
              <a:rPr lang="en-US" sz="8000" dirty="0">
                <a:solidFill>
                  <a:srgbClr val="056CB6"/>
                </a:solidFill>
                <a:latin typeface="Arial"/>
                <a:ea typeface="ヒラギノ明朝 ProN W3"/>
              </a:rPr>
              <a:t>des </a:t>
            </a:r>
            <a:r>
              <a:rPr lang="en-US" sz="8000" dirty="0" err="1" smtClean="0">
                <a:solidFill>
                  <a:srgbClr val="056CB6"/>
                </a:solidFill>
                <a:latin typeface="Arial"/>
                <a:ea typeface="ヒラギノ明朝 ProN W3"/>
              </a:rPr>
              <a:t>agen</a:t>
            </a:r>
            <a:r>
              <a:rPr lang="en-US" sz="8000" dirty="0" err="1">
                <a:solidFill>
                  <a:srgbClr val="056CB6"/>
                </a:solidFill>
                <a:latin typeface="Arial"/>
                <a:ea typeface="ヒラギノ明朝 ProN W3"/>
              </a:rPr>
              <a:t>ces</a:t>
            </a:r>
            <a:r>
              <a:rPr lang="en-US" sz="8000" dirty="0">
                <a:solidFill>
                  <a:srgbClr val="056CB6"/>
                </a:solidFill>
                <a:latin typeface="Arial"/>
                <a:ea typeface="ヒラギノ明朝 ProN W3"/>
              </a:rPr>
              <a:t> chefs de file, des </a:t>
            </a:r>
            <a:r>
              <a:rPr lang="en-US" sz="8000" dirty="0" smtClean="0">
                <a:solidFill>
                  <a:srgbClr val="056CB6"/>
                </a:solidFill>
                <a:latin typeface="Arial"/>
                <a:ea typeface="ヒラギノ明朝 ProN W3"/>
              </a:rPr>
              <a:t>Clusters mondiaux </a:t>
            </a:r>
            <a:r>
              <a:rPr lang="en-US" sz="8000" dirty="0">
                <a:solidFill>
                  <a:srgbClr val="056CB6"/>
                </a:solidFill>
                <a:latin typeface="Arial"/>
                <a:ea typeface="ヒラギノ明朝 ProN W3"/>
              </a:rPr>
              <a:t>ou des partenaires du </a:t>
            </a:r>
            <a:r>
              <a:rPr lang="en-US" sz="8000" dirty="0" smtClean="0">
                <a:solidFill>
                  <a:srgbClr val="056CB6"/>
                </a:solidFill>
                <a:latin typeface="Arial"/>
                <a:ea typeface="ヒラギノ明朝 ProN W3"/>
              </a:rPr>
              <a:t>Cluster </a:t>
            </a:r>
          </a:p>
          <a:p>
            <a:pPr>
              <a:lnSpc>
                <a:spcPct val="120000"/>
              </a:lnSpc>
              <a:spcBef>
                <a:spcPts val="1200"/>
              </a:spcBef>
              <a:spcAft>
                <a:spcPts val="600"/>
              </a:spcAft>
            </a:pPr>
            <a:r>
              <a:rPr lang="en-GB" sz="8000" dirty="0">
                <a:solidFill>
                  <a:srgbClr val="056CB6"/>
                </a:solidFill>
                <a:latin typeface="Arial"/>
                <a:ea typeface="ヒラギノ明朝 ProN W3"/>
              </a:rPr>
              <a:t>Opportunité pour </a:t>
            </a:r>
            <a:r>
              <a:rPr lang="en-GB" sz="8000" dirty="0" smtClean="0">
                <a:solidFill>
                  <a:srgbClr val="056CB6"/>
                </a:solidFill>
                <a:latin typeface="Arial"/>
                <a:ea typeface="ヒラギノ明朝 ProN W3"/>
              </a:rPr>
              <a:t>l'introspection </a:t>
            </a:r>
          </a:p>
          <a:p>
            <a:pPr>
              <a:lnSpc>
                <a:spcPct val="120000"/>
              </a:lnSpc>
              <a:spcBef>
                <a:spcPts val="1200"/>
              </a:spcBef>
              <a:spcAft>
                <a:spcPts val="600"/>
              </a:spcAft>
            </a:pPr>
            <a:r>
              <a:rPr lang="en-GB" sz="8000" dirty="0" smtClean="0">
                <a:solidFill>
                  <a:srgbClr val="056CB6"/>
                </a:solidFill>
                <a:latin typeface="Arial"/>
                <a:ea typeface="ヒラギノ明朝 ProN W3"/>
              </a:rPr>
              <a:t>Renforcement de la </a:t>
            </a:r>
            <a:r>
              <a:rPr lang="en-GB" sz="8000" dirty="0">
                <a:solidFill>
                  <a:srgbClr val="056CB6"/>
                </a:solidFill>
                <a:latin typeface="Arial"/>
                <a:ea typeface="ヒラギノ明朝 ProN W3"/>
              </a:rPr>
              <a:t>transparence et du partenariat au sein d'</a:t>
            </a:r>
            <a:r>
              <a:rPr lang="en-GB" sz="8000" dirty="0" smtClean="0">
                <a:solidFill>
                  <a:srgbClr val="056CB6"/>
                </a:solidFill>
                <a:latin typeface="Arial"/>
                <a:ea typeface="ヒラギノ明朝 ProN W3"/>
              </a:rPr>
              <a:t>un Cluster</a:t>
            </a:r>
            <a:endParaRPr lang="en-GB" sz="8000" dirty="0">
              <a:solidFill>
                <a:srgbClr val="056CB6"/>
              </a:solidFill>
              <a:latin typeface="Arial"/>
              <a:ea typeface="ヒラギノ明朝 ProN W3"/>
            </a:endParaRPr>
          </a:p>
          <a:p>
            <a:pPr>
              <a:lnSpc>
                <a:spcPct val="120000"/>
              </a:lnSpc>
              <a:spcBef>
                <a:spcPts val="1200"/>
              </a:spcBef>
              <a:spcAft>
                <a:spcPts val="600"/>
              </a:spcAft>
            </a:pPr>
            <a:r>
              <a:rPr lang="en-US" sz="8000" dirty="0" smtClean="0">
                <a:solidFill>
                  <a:srgbClr val="056CB6"/>
                </a:solidFill>
                <a:latin typeface="Arial"/>
                <a:ea typeface="ヒラギノ明朝 ProN W3"/>
              </a:rPr>
              <a:t>Montrer la valeur ajoutée et justifier les coûts de coordination</a:t>
            </a:r>
            <a:endParaRPr lang="en-GB" sz="8000" dirty="0">
              <a:solidFill>
                <a:srgbClr val="056CB6"/>
              </a:solidFill>
              <a:latin typeface="Arial"/>
              <a:ea typeface="ヒラギノ明朝 ProN W3"/>
            </a:endParaRPr>
          </a:p>
          <a:p>
            <a:pPr marL="0" indent="0">
              <a:lnSpc>
                <a:spcPct val="200000"/>
              </a:lnSpc>
              <a:buNone/>
            </a:pPr>
            <a:endParaRPr lang="en-US" sz="42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41505360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Le CCPM </a:t>
            </a:r>
            <a:r>
              <a:rPr lang="en-US" u="sng" dirty="0" smtClean="0">
                <a:latin typeface="Arial" panose="020B0604020202020204" pitchFamily="34" charset="0"/>
                <a:cs typeface="Arial" panose="020B0604020202020204" pitchFamily="34" charset="0"/>
              </a:rPr>
              <a:t>NE FAIT PAS</a:t>
            </a:r>
            <a:r>
              <a:rPr lang="en-US"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marL="557784" indent="-457200">
              <a:spcBef>
                <a:spcPts val="1200"/>
              </a:spcBef>
              <a:spcAft>
                <a:spcPts val="600"/>
              </a:spcAft>
            </a:pPr>
            <a:r>
              <a:rPr lang="en-GB" sz="2900" dirty="0" err="1">
                <a:solidFill>
                  <a:srgbClr val="056CB6"/>
                </a:solidFill>
                <a:latin typeface="Arial"/>
                <a:ea typeface="ヒラギノ明朝 ProN W3"/>
              </a:rPr>
              <a:t>Suivre</a:t>
            </a:r>
            <a:r>
              <a:rPr lang="en-GB" sz="2900" dirty="0">
                <a:solidFill>
                  <a:srgbClr val="056CB6"/>
                </a:solidFill>
                <a:latin typeface="Arial"/>
                <a:ea typeface="ヒラギノ明朝 ProN W3"/>
              </a:rPr>
              <a:t> l</a:t>
            </a:r>
            <a:r>
              <a:rPr lang="en-GB" sz="2900" dirty="0" smtClean="0">
                <a:solidFill>
                  <a:srgbClr val="056CB6"/>
                </a:solidFill>
                <a:latin typeface="Arial"/>
                <a:ea typeface="ヒラギノ明朝 ProN W3"/>
              </a:rPr>
              <a:t>a réponse (prestation de services) </a:t>
            </a:r>
          </a:p>
          <a:p>
            <a:pPr marL="557784" indent="-457200">
              <a:spcBef>
                <a:spcPts val="1200"/>
              </a:spcBef>
              <a:spcAft>
                <a:spcPts val="600"/>
              </a:spcAft>
            </a:pPr>
            <a:r>
              <a:rPr lang="en-US" sz="2900" dirty="0" smtClean="0">
                <a:solidFill>
                  <a:srgbClr val="056CB6"/>
                </a:solidFill>
                <a:latin typeface="Arial"/>
                <a:ea typeface="ヒラギノ明朝 ProN W3"/>
              </a:rPr>
              <a:t>Évaluer les différents partenaires </a:t>
            </a:r>
            <a:r>
              <a:rPr lang="en-US" sz="2900" dirty="0" err="1" smtClean="0">
                <a:solidFill>
                  <a:srgbClr val="056CB6"/>
                </a:solidFill>
                <a:latin typeface="Arial"/>
                <a:ea typeface="ヒラギノ明朝 ProN W3"/>
              </a:rPr>
              <a:t>ou</a:t>
            </a:r>
            <a:r>
              <a:rPr lang="en-US" sz="2900" dirty="0" smtClean="0">
                <a:solidFill>
                  <a:srgbClr val="056CB6"/>
                </a:solidFill>
                <a:latin typeface="Arial"/>
                <a:ea typeface="ヒラギノ明朝 ProN W3"/>
              </a:rPr>
              <a:t> </a:t>
            </a:r>
            <a:r>
              <a:rPr lang="en-US" sz="2900" dirty="0" err="1" smtClean="0">
                <a:solidFill>
                  <a:srgbClr val="056CB6"/>
                </a:solidFill>
                <a:latin typeface="Arial"/>
                <a:ea typeface="ヒラギノ明朝 ProN W3"/>
              </a:rPr>
              <a:t>coordonnateurs</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US" sz="2900" dirty="0" err="1" smtClean="0">
                <a:solidFill>
                  <a:srgbClr val="056CB6"/>
                </a:solidFill>
                <a:latin typeface="Arial"/>
                <a:ea typeface="ヒラギノ明朝 ProN W3"/>
              </a:rPr>
              <a:t>Évaluer</a:t>
            </a:r>
            <a:r>
              <a:rPr lang="en-US" sz="2900" dirty="0" smtClean="0">
                <a:solidFill>
                  <a:srgbClr val="056CB6"/>
                </a:solidFill>
                <a:latin typeface="Arial"/>
                <a:ea typeface="ヒラギノ明朝 ProN W3"/>
              </a:rPr>
              <a:t> </a:t>
            </a:r>
            <a:r>
              <a:rPr lang="en-US" sz="2900" dirty="0" err="1">
                <a:solidFill>
                  <a:srgbClr val="056CB6"/>
                </a:solidFill>
                <a:latin typeface="Arial"/>
                <a:ea typeface="ヒラギノ明朝 ProN W3"/>
              </a:rPr>
              <a:t>si</a:t>
            </a:r>
            <a:r>
              <a:rPr lang="en-US" sz="2900" dirty="0">
                <a:solidFill>
                  <a:srgbClr val="056CB6"/>
                </a:solidFill>
                <a:latin typeface="Arial"/>
                <a:ea typeface="ヒラギノ明朝 ProN W3"/>
              </a:rPr>
              <a:t> et/</a:t>
            </a:r>
            <a:r>
              <a:rPr lang="en-US" sz="2900" dirty="0" err="1">
                <a:solidFill>
                  <a:srgbClr val="056CB6"/>
                </a:solidFill>
                <a:latin typeface="Arial"/>
                <a:ea typeface="ヒラギノ明朝 ProN W3"/>
              </a:rPr>
              <a:t>ou</a:t>
            </a:r>
            <a:r>
              <a:rPr lang="en-US" sz="2900" dirty="0">
                <a:solidFill>
                  <a:srgbClr val="056CB6"/>
                </a:solidFill>
                <a:latin typeface="Arial"/>
                <a:ea typeface="ヒラギノ明朝 ProN W3"/>
              </a:rPr>
              <a:t> </a:t>
            </a:r>
            <a:r>
              <a:rPr lang="en-US" sz="2900" dirty="0" err="1">
                <a:solidFill>
                  <a:srgbClr val="056CB6"/>
                </a:solidFill>
                <a:latin typeface="Arial"/>
                <a:ea typeface="ヒラギノ明朝 ProN W3"/>
              </a:rPr>
              <a:t>quand</a:t>
            </a:r>
            <a:r>
              <a:rPr lang="en-US" sz="2900" dirty="0">
                <a:solidFill>
                  <a:srgbClr val="056CB6"/>
                </a:solidFill>
                <a:latin typeface="Arial"/>
                <a:ea typeface="ヒラギノ明朝 ProN W3"/>
              </a:rPr>
              <a:t> </a:t>
            </a:r>
            <a:r>
              <a:rPr lang="en-US" sz="2900" dirty="0" smtClean="0">
                <a:solidFill>
                  <a:srgbClr val="056CB6"/>
                </a:solidFill>
                <a:latin typeface="Arial"/>
                <a:ea typeface="ヒラギノ明朝 ProN W3"/>
              </a:rPr>
              <a:t>les Clusters doivent être désactivés, fusionnés, etc. (Examen de l'architecture du Cluster)</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GB" sz="2900" dirty="0" smtClean="0">
                <a:solidFill>
                  <a:srgbClr val="056CB6"/>
                </a:solidFill>
                <a:latin typeface="Arial"/>
                <a:ea typeface="ヒラギノ明朝 ProN W3"/>
              </a:rPr>
              <a:t>Exclure l'utilisation des autres outils dans le même but</a:t>
            </a:r>
            <a:endParaRPr lang="en-GB" dirty="0"/>
          </a:p>
        </p:txBody>
      </p:sp>
    </p:spTree>
    <p:extLst>
      <p:ext uri="{BB962C8B-B14F-4D97-AF65-F5344CB8AC3E}">
        <p14:creationId xmlns:p14="http://schemas.microsoft.com/office/powerpoint/2010/main" val="117209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Quand mettre en œuvre le CCPM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85000" lnSpcReduction="20000"/>
          </a:bodyPr>
          <a:lstStyle/>
          <a:p>
            <a:pPr>
              <a:lnSpc>
                <a:spcPct val="120000"/>
              </a:lnSpc>
              <a:spcBef>
                <a:spcPts val="1200"/>
              </a:spcBef>
              <a:spcAft>
                <a:spcPts val="600"/>
              </a:spcAft>
            </a:pPr>
            <a:r>
              <a:rPr lang="en-GB" sz="3100" dirty="0">
                <a:solidFill>
                  <a:srgbClr val="056CB6"/>
                </a:solidFill>
                <a:latin typeface="Arial"/>
                <a:ea typeface="ヒラギノ明朝 ProN W3"/>
              </a:rPr>
              <a:t>Crises prolongées : Annuellement, mais les Clusters décident du moment de la mise en œuvre</a:t>
            </a:r>
          </a:p>
          <a:p>
            <a:pPr>
              <a:lnSpc>
                <a:spcPct val="120000"/>
              </a:lnSpc>
              <a:spcBef>
                <a:spcPts val="1200"/>
              </a:spcBef>
              <a:spcAft>
                <a:spcPts val="600"/>
              </a:spcAft>
            </a:pPr>
            <a:r>
              <a:rPr lang="en-GB" sz="3100" dirty="0" smtClean="0">
                <a:solidFill>
                  <a:srgbClr val="056CB6"/>
                </a:solidFill>
                <a:latin typeface="Arial"/>
                <a:ea typeface="ヒラギノ明朝 ProN W3"/>
              </a:rPr>
              <a:t>Nouvelles situations d'urgence : 3 - 6 mois après </a:t>
            </a:r>
            <a:r>
              <a:rPr lang="en-GB" sz="3100" dirty="0">
                <a:solidFill>
                  <a:srgbClr val="056CB6"/>
                </a:solidFill>
                <a:latin typeface="Arial"/>
                <a:ea typeface="ヒラギノ明朝 ProN W3"/>
              </a:rPr>
              <a:t>le début </a:t>
            </a:r>
            <a:r>
              <a:rPr lang="en-GB" sz="3100" dirty="0" smtClean="0">
                <a:solidFill>
                  <a:srgbClr val="056CB6"/>
                </a:solidFill>
                <a:latin typeface="Arial"/>
                <a:ea typeface="ヒラギノ明朝 ProN W3"/>
              </a:rPr>
              <a:t>et </a:t>
            </a:r>
            <a:r>
              <a:rPr lang="en-GB" sz="3100" dirty="0">
                <a:solidFill>
                  <a:srgbClr val="056CB6"/>
                </a:solidFill>
                <a:latin typeface="Arial"/>
                <a:ea typeface="ヒラギノ明朝 ProN W3"/>
              </a:rPr>
              <a:t>une fois par an par la suite.</a:t>
            </a:r>
          </a:p>
          <a:p>
            <a:pPr>
              <a:lnSpc>
                <a:spcPct val="120000"/>
              </a:lnSpc>
              <a:spcBef>
                <a:spcPts val="1200"/>
              </a:spcBef>
              <a:spcAft>
                <a:spcPts val="600"/>
              </a:spcAft>
            </a:pPr>
            <a:r>
              <a:rPr lang="en-GB" sz="3100" dirty="0" smtClean="0">
                <a:solidFill>
                  <a:srgbClr val="056CB6"/>
                </a:solidFill>
                <a:latin typeface="Arial"/>
                <a:ea typeface="ヒラギノ明朝 ProN W3"/>
              </a:rPr>
              <a:t>Si </a:t>
            </a:r>
            <a:r>
              <a:rPr lang="en-GB" sz="3100" dirty="0">
                <a:solidFill>
                  <a:srgbClr val="056CB6"/>
                </a:solidFill>
                <a:latin typeface="Arial"/>
                <a:ea typeface="ヒラギノ明朝 ProN W3"/>
              </a:rPr>
              <a:t>plusieurs fonctions de </a:t>
            </a:r>
            <a:r>
              <a:rPr lang="en-GB" sz="3100" dirty="0" smtClean="0">
                <a:solidFill>
                  <a:srgbClr val="056CB6"/>
                </a:solidFill>
                <a:latin typeface="Arial"/>
                <a:ea typeface="ヒラギノ明朝 ProN W3"/>
              </a:rPr>
              <a:t>base </a:t>
            </a:r>
            <a:r>
              <a:rPr lang="en-GB" sz="3100" dirty="0">
                <a:solidFill>
                  <a:srgbClr val="056CB6"/>
                </a:solidFill>
                <a:latin typeface="Arial"/>
                <a:ea typeface="ヒラギノ明朝 ProN W3"/>
              </a:rPr>
              <a:t>ont été enregistrées </a:t>
            </a:r>
            <a:r>
              <a:rPr lang="en-GB" sz="3100" dirty="0" smtClean="0">
                <a:solidFill>
                  <a:srgbClr val="056CB6"/>
                </a:solidFill>
                <a:latin typeface="Arial"/>
                <a:ea typeface="ヒラギノ明朝 ProN W3"/>
              </a:rPr>
              <a:t>comme médiocres, répétez alors plus fréquemment</a:t>
            </a:r>
            <a:endParaRPr lang="en-GB" sz="3100" dirty="0">
              <a:solidFill>
                <a:srgbClr val="056CB6"/>
              </a:solidFill>
              <a:latin typeface="Arial"/>
              <a:ea typeface="ヒラギノ明朝 ProN W3"/>
            </a:endParaRPr>
          </a:p>
          <a:p>
            <a:pPr>
              <a:lnSpc>
                <a:spcPct val="120000"/>
              </a:lnSpc>
              <a:spcBef>
                <a:spcPts val="1200"/>
              </a:spcBef>
              <a:spcAft>
                <a:spcPts val="600"/>
              </a:spcAft>
            </a:pPr>
            <a:r>
              <a:rPr lang="en-GB" sz="3100" dirty="0" smtClean="0">
                <a:solidFill>
                  <a:srgbClr val="056CB6"/>
                </a:solidFill>
                <a:latin typeface="Arial"/>
                <a:ea typeface="ヒラギノ明朝 ProN W3"/>
              </a:rPr>
              <a:t>Évitez les </a:t>
            </a:r>
            <a:r>
              <a:rPr lang="en-GB" sz="3100" dirty="0">
                <a:solidFill>
                  <a:srgbClr val="056CB6"/>
                </a:solidFill>
                <a:latin typeface="Arial"/>
                <a:ea typeface="ヒラギノ明朝 ProN W3"/>
              </a:rPr>
              <a:t>engagements simultanés (p. ex. le Processus de planification stratégique, les visites de donateurs, etc.</a:t>
            </a:r>
            <a:r>
              <a:rPr lang="en-GB" sz="3100" dirty="0" smtClean="0">
                <a:solidFill>
                  <a:srgbClr val="056CB6"/>
                </a:solidFill>
                <a:latin typeface="Arial"/>
                <a:ea typeface="ヒラギノ明朝 ProN W3"/>
              </a:rPr>
              <a:t>)</a:t>
            </a:r>
            <a:endParaRPr lang="en-GB" sz="3100" dirty="0">
              <a:solidFill>
                <a:srgbClr val="056CB6"/>
              </a:solidFill>
              <a:latin typeface="Arial"/>
              <a:ea typeface="ヒラギノ明朝 ProN W3"/>
            </a:endParaRPr>
          </a:p>
          <a:p>
            <a:pPr>
              <a:lnSpc>
                <a:spcPct val="200000"/>
              </a:lnSpc>
            </a:pPr>
            <a:endParaRPr lang="en-GB" dirty="0"/>
          </a:p>
        </p:txBody>
      </p:sp>
    </p:spTree>
    <p:extLst>
      <p:ext uri="{BB962C8B-B14F-4D97-AF65-F5344CB8AC3E}">
        <p14:creationId xmlns:p14="http://schemas.microsoft.com/office/powerpoint/2010/main" val="200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Qui participe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r>
              <a:rPr lang="en-GB" sz="3200" dirty="0" smtClean="0">
                <a:solidFill>
                  <a:srgbClr val="056CB6"/>
                </a:solidFill>
                <a:latin typeface="Arial"/>
                <a:ea typeface="ヒラギノ明朝 ProN W3"/>
              </a:rPr>
              <a:t>Idéalement tous les </a:t>
            </a:r>
            <a:r>
              <a:rPr lang="en-GB" sz="3200" dirty="0">
                <a:solidFill>
                  <a:srgbClr val="056CB6"/>
                </a:solidFill>
                <a:latin typeface="Arial"/>
                <a:ea typeface="ヒラギノ明朝 ProN W3"/>
              </a:rPr>
              <a:t>C</a:t>
            </a:r>
            <a:r>
              <a:rPr lang="en-GB" sz="3200" dirty="0" smtClean="0">
                <a:solidFill>
                  <a:srgbClr val="056CB6"/>
                </a:solidFill>
                <a:latin typeface="Arial"/>
                <a:ea typeface="ヒラギノ明朝 ProN W3"/>
              </a:rPr>
              <a:t>lusters (</a:t>
            </a:r>
            <a:r>
              <a:rPr lang="en-GB" sz="3200" dirty="0" err="1" smtClean="0">
                <a:solidFill>
                  <a:srgbClr val="056CB6"/>
                </a:solidFill>
                <a:latin typeface="Arial"/>
                <a:ea typeface="ヒラギノ明朝 ProN W3"/>
              </a:rPr>
              <a:t>coordonnateurs</a:t>
            </a:r>
            <a:r>
              <a:rPr lang="en-GB" sz="3200" dirty="0" smtClean="0">
                <a:solidFill>
                  <a:srgbClr val="056CB6"/>
                </a:solidFill>
                <a:latin typeface="Arial"/>
                <a:ea typeface="ヒラギノ明朝 ProN W3"/>
              </a:rPr>
              <a:t> de Cluster et partenaires) </a:t>
            </a:r>
          </a:p>
          <a:p>
            <a:r>
              <a:rPr lang="en-US" sz="3200" dirty="0" smtClean="0">
                <a:solidFill>
                  <a:srgbClr val="056CB6"/>
                </a:solidFill>
                <a:latin typeface="Arial"/>
              </a:rPr>
              <a:t>Clusters mondiaux : support technique et </a:t>
            </a:r>
            <a:r>
              <a:rPr lang="en-US" sz="3200" dirty="0" err="1" smtClean="0">
                <a:solidFill>
                  <a:srgbClr val="056CB6"/>
                </a:solidFill>
                <a:latin typeface="Arial"/>
              </a:rPr>
              <a:t>administratif</a:t>
            </a:r>
            <a:endParaRPr lang="en-US" sz="3200" dirty="0" smtClean="0">
              <a:solidFill>
                <a:srgbClr val="056CB6"/>
              </a:solidFill>
              <a:latin typeface="Arial"/>
            </a:endParaRPr>
          </a:p>
          <a:p>
            <a:r>
              <a:rPr lang="en-US" sz="3200" dirty="0" smtClean="0">
                <a:solidFill>
                  <a:srgbClr val="056CB6"/>
                </a:solidFill>
                <a:latin typeface="Arial"/>
              </a:rPr>
              <a:t>Les bureaux locaux de l'OCHA (OCHA-FO) assurent la coordination entre les </a:t>
            </a:r>
            <a:r>
              <a:rPr lang="en-US" sz="3200" dirty="0">
                <a:solidFill>
                  <a:srgbClr val="056CB6"/>
                </a:solidFill>
                <a:latin typeface="Arial"/>
              </a:rPr>
              <a:t>C</a:t>
            </a:r>
            <a:r>
              <a:rPr lang="en-US" sz="3200" dirty="0" smtClean="0">
                <a:solidFill>
                  <a:srgbClr val="056CB6"/>
                </a:solidFill>
                <a:latin typeface="Arial"/>
              </a:rPr>
              <a:t>lusters et </a:t>
            </a:r>
            <a:r>
              <a:rPr lang="en-US" sz="3200" dirty="0">
                <a:solidFill>
                  <a:srgbClr val="056CB6"/>
                </a:solidFill>
                <a:latin typeface="Arial"/>
              </a:rPr>
              <a:t>l'engagement du </a:t>
            </a:r>
            <a:r>
              <a:rPr lang="en-US" sz="3200" dirty="0" smtClean="0">
                <a:solidFill>
                  <a:srgbClr val="056CB6"/>
                </a:solidFill>
                <a:latin typeface="Arial"/>
              </a:rPr>
              <a:t>HC/HCT</a:t>
            </a:r>
            <a:endParaRPr lang="en-US" sz="3200" dirty="0">
              <a:solidFill>
                <a:srgbClr val="056CB6"/>
              </a:solidFill>
              <a:latin typeface="Arial"/>
            </a:endParaRPr>
          </a:p>
          <a:p>
            <a:endParaRPr lang="en-GB" dirty="0"/>
          </a:p>
        </p:txBody>
      </p:sp>
    </p:spTree>
    <p:extLst>
      <p:ext uri="{BB962C8B-B14F-4D97-AF65-F5344CB8AC3E}">
        <p14:creationId xmlns:p14="http://schemas.microsoft.com/office/powerpoint/2010/main" val="89865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latin typeface="Arial" panose="020B0604020202020204" pitchFamily="34" charset="0"/>
                <a:cs typeface="Arial" panose="020B0604020202020204" pitchFamily="34" charset="0"/>
              </a:rPr>
              <a:t>Étapes du </a:t>
            </a:r>
            <a:r>
              <a:rPr lang="da-DK" dirty="0" smtClean="0">
                <a:latin typeface="Arial" panose="020B0604020202020204" pitchFamily="34" charset="0"/>
                <a:cs typeface="Arial" panose="020B0604020202020204" pitchFamily="34" charset="0"/>
              </a:rPr>
              <a:t>CCPM</a:t>
            </a:r>
            <a:endParaRPr lang="en-GB" dirty="0"/>
          </a:p>
        </p:txBody>
      </p:sp>
      <p:sp>
        <p:nvSpPr>
          <p:cNvPr id="6" name="Freeform 5"/>
          <p:cNvSpPr/>
          <p:nvPr/>
        </p:nvSpPr>
        <p:spPr>
          <a:xfrm>
            <a:off x="1148509"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1. Planification</a:t>
            </a:r>
            <a:endParaRPr lang="en-US" sz="1800" kern="1200" dirty="0">
              <a:latin typeface="Calibri Light" panose="020F0302020204030204" pitchFamily="34" charset="0"/>
            </a:endParaRPr>
          </a:p>
        </p:txBody>
      </p:sp>
      <p:sp>
        <p:nvSpPr>
          <p:cNvPr id="7" name="Right Arrow 6"/>
          <p:cNvSpPr/>
          <p:nvPr/>
        </p:nvSpPr>
        <p:spPr>
          <a:xfrm rot="5400000">
            <a:off x="1747126" y="3443111"/>
            <a:ext cx="458317" cy="473207"/>
          </a:xfrm>
          <a:prstGeom prst="rightArrow">
            <a:avLst>
              <a:gd name="adj1" fmla="val 66700"/>
              <a:gd name="adj2" fmla="val 50000"/>
            </a:avLst>
          </a:prstGeom>
          <a:solidFill>
            <a:srgbClr val="0070C0"/>
          </a:solidFill>
        </p:spPr>
        <p:style>
          <a:lnRef idx="0">
            <a:schemeClr val="accent4">
              <a:shade val="90000"/>
              <a:hueOff val="0"/>
              <a:satOff val="0"/>
              <a:lumOff val="0"/>
              <a:alphaOff val="0"/>
            </a:schemeClr>
          </a:lnRef>
          <a:fillRef idx="1">
            <a:schemeClr val="accent4">
              <a:shade val="90000"/>
              <a:hueOff val="0"/>
              <a:satOff val="0"/>
              <a:lumOff val="0"/>
              <a:alphaOff val="0"/>
            </a:schemeClr>
          </a:fillRef>
          <a:effectRef idx="1">
            <a:schemeClr val="accent4">
              <a:shade val="90000"/>
              <a:hueOff val="0"/>
              <a:satOff val="0"/>
              <a:lumOff val="0"/>
              <a:alphaOff val="0"/>
            </a:schemeClr>
          </a:effectRef>
          <a:fontRef idx="minor">
            <a:schemeClr val="lt1"/>
          </a:fontRef>
        </p:style>
      </p:sp>
      <p:sp>
        <p:nvSpPr>
          <p:cNvPr id="8" name="Freeform 7"/>
          <p:cNvSpPr/>
          <p:nvPr/>
        </p:nvSpPr>
        <p:spPr>
          <a:xfrm>
            <a:off x="1148509" y="4059015"/>
            <a:ext cx="1621234" cy="1136903"/>
          </a:xfrm>
          <a:custGeom>
            <a:avLst/>
            <a:gdLst>
              <a:gd name="connsiteX0" fmla="*/ 0 w 1621234"/>
              <a:gd name="connsiteY0" fmla="*/ 89515 h 895152"/>
              <a:gd name="connsiteX1" fmla="*/ 89515 w 1621234"/>
              <a:gd name="connsiteY1" fmla="*/ 0 h 895152"/>
              <a:gd name="connsiteX2" fmla="*/ 1531719 w 1621234"/>
              <a:gd name="connsiteY2" fmla="*/ 0 h 895152"/>
              <a:gd name="connsiteX3" fmla="*/ 1621234 w 1621234"/>
              <a:gd name="connsiteY3" fmla="*/ 89515 h 895152"/>
              <a:gd name="connsiteX4" fmla="*/ 1621234 w 1621234"/>
              <a:gd name="connsiteY4" fmla="*/ 805637 h 895152"/>
              <a:gd name="connsiteX5" fmla="*/ 1531719 w 1621234"/>
              <a:gd name="connsiteY5" fmla="*/ 895152 h 895152"/>
              <a:gd name="connsiteX6" fmla="*/ 89515 w 1621234"/>
              <a:gd name="connsiteY6" fmla="*/ 895152 h 895152"/>
              <a:gd name="connsiteX7" fmla="*/ 0 w 1621234"/>
              <a:gd name="connsiteY7" fmla="*/ 805637 h 895152"/>
              <a:gd name="connsiteX8" fmla="*/ 0 w 1621234"/>
              <a:gd name="connsiteY8" fmla="*/ 89515 h 8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52">
                <a:moveTo>
                  <a:pt x="0" y="89515"/>
                </a:moveTo>
                <a:cubicBezTo>
                  <a:pt x="0" y="40077"/>
                  <a:pt x="40077" y="0"/>
                  <a:pt x="89515" y="0"/>
                </a:cubicBezTo>
                <a:lnTo>
                  <a:pt x="1531719" y="0"/>
                </a:lnTo>
                <a:cubicBezTo>
                  <a:pt x="1581157" y="0"/>
                  <a:pt x="1621234" y="40077"/>
                  <a:pt x="1621234" y="89515"/>
                </a:cubicBezTo>
                <a:lnTo>
                  <a:pt x="1621234" y="805637"/>
                </a:lnTo>
                <a:cubicBezTo>
                  <a:pt x="1621234" y="855075"/>
                  <a:pt x="1581157" y="895152"/>
                  <a:pt x="1531719" y="895152"/>
                </a:cubicBezTo>
                <a:lnTo>
                  <a:pt x="89515" y="895152"/>
                </a:lnTo>
                <a:cubicBezTo>
                  <a:pt x="40077" y="895152"/>
                  <a:pt x="0" y="855075"/>
                  <a:pt x="0" y="805637"/>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Décision sur la mise en œuvre</a:t>
            </a:r>
            <a:endParaRPr lang="en-US" sz="1800" kern="1200" dirty="0">
              <a:latin typeface="Calibri Light" panose="020F0302020204030204" pitchFamily="34" charset="0"/>
            </a:endParaRPr>
          </a:p>
        </p:txBody>
      </p:sp>
      <p:sp>
        <p:nvSpPr>
          <p:cNvPr id="9" name="Freeform 8"/>
          <p:cNvSpPr/>
          <p:nvPr/>
        </p:nvSpPr>
        <p:spPr>
          <a:xfrm>
            <a:off x="2996716"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13333"/>
            </a:schemeClr>
          </a:fillRef>
          <a:effectRef idx="1">
            <a:schemeClr val="accent4">
              <a:alpha val="90000"/>
              <a:hueOff val="0"/>
              <a:satOff val="0"/>
              <a:lumOff val="0"/>
              <a:alphaOff val="-13333"/>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2. Enquête</a:t>
            </a:r>
            <a:endParaRPr lang="en-US" sz="1800" kern="1200" dirty="0">
              <a:latin typeface="Calibri Light" panose="020F0302020204030204" pitchFamily="34" charset="0"/>
            </a:endParaRPr>
          </a:p>
        </p:txBody>
      </p:sp>
      <p:sp>
        <p:nvSpPr>
          <p:cNvPr id="10" name="Right Arrow 9"/>
          <p:cNvSpPr/>
          <p:nvPr/>
        </p:nvSpPr>
        <p:spPr>
          <a:xfrm rot="5400000">
            <a:off x="3595334" y="3443111"/>
            <a:ext cx="458317" cy="473207"/>
          </a:xfrm>
          <a:prstGeom prst="rightArrow">
            <a:avLst>
              <a:gd name="adj1" fmla="val 66700"/>
              <a:gd name="adj2" fmla="val 50000"/>
            </a:avLst>
          </a:prstGeom>
          <a:solidFill>
            <a:srgbClr val="0070C0"/>
          </a:solidFill>
        </p:spPr>
        <p:style>
          <a:lnRef idx="0">
            <a:schemeClr val="accent4">
              <a:shade val="90000"/>
              <a:hueOff val="-19384"/>
              <a:satOff val="-442"/>
              <a:lumOff val="8285"/>
              <a:alphaOff val="0"/>
            </a:schemeClr>
          </a:lnRef>
          <a:fillRef idx="1">
            <a:schemeClr val="accent4">
              <a:shade val="90000"/>
              <a:hueOff val="-19384"/>
              <a:satOff val="-442"/>
              <a:lumOff val="8285"/>
              <a:alphaOff val="0"/>
            </a:schemeClr>
          </a:fillRef>
          <a:effectRef idx="1">
            <a:schemeClr val="accent4">
              <a:shade val="90000"/>
              <a:hueOff val="-19384"/>
              <a:satOff val="-442"/>
              <a:lumOff val="8285"/>
              <a:alphaOff val="0"/>
            </a:schemeClr>
          </a:effectRef>
          <a:fontRef idx="minor">
            <a:schemeClr val="lt1"/>
          </a:fontRef>
        </p:style>
      </p:sp>
      <p:sp>
        <p:nvSpPr>
          <p:cNvPr id="11" name="Freeform 10"/>
          <p:cNvSpPr/>
          <p:nvPr/>
        </p:nvSpPr>
        <p:spPr>
          <a:xfrm>
            <a:off x="2996716" y="4059016"/>
            <a:ext cx="1621234" cy="1136898"/>
          </a:xfrm>
          <a:custGeom>
            <a:avLst/>
            <a:gdLst>
              <a:gd name="connsiteX0" fmla="*/ 0 w 1621234"/>
              <a:gd name="connsiteY0" fmla="*/ 89515 h 895148"/>
              <a:gd name="connsiteX1" fmla="*/ 89515 w 1621234"/>
              <a:gd name="connsiteY1" fmla="*/ 0 h 895148"/>
              <a:gd name="connsiteX2" fmla="*/ 1531719 w 1621234"/>
              <a:gd name="connsiteY2" fmla="*/ 0 h 895148"/>
              <a:gd name="connsiteX3" fmla="*/ 1621234 w 1621234"/>
              <a:gd name="connsiteY3" fmla="*/ 89515 h 895148"/>
              <a:gd name="connsiteX4" fmla="*/ 1621234 w 1621234"/>
              <a:gd name="connsiteY4" fmla="*/ 805633 h 895148"/>
              <a:gd name="connsiteX5" fmla="*/ 1531719 w 1621234"/>
              <a:gd name="connsiteY5" fmla="*/ 895148 h 895148"/>
              <a:gd name="connsiteX6" fmla="*/ 89515 w 1621234"/>
              <a:gd name="connsiteY6" fmla="*/ 895148 h 895148"/>
              <a:gd name="connsiteX7" fmla="*/ 0 w 1621234"/>
              <a:gd name="connsiteY7" fmla="*/ 805633 h 895148"/>
              <a:gd name="connsiteX8" fmla="*/ 0 w 1621234"/>
              <a:gd name="connsiteY8" fmla="*/ 89515 h 895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48">
                <a:moveTo>
                  <a:pt x="0" y="89515"/>
                </a:moveTo>
                <a:cubicBezTo>
                  <a:pt x="0" y="40077"/>
                  <a:pt x="40077" y="0"/>
                  <a:pt x="89515" y="0"/>
                </a:cubicBezTo>
                <a:lnTo>
                  <a:pt x="1531719" y="0"/>
                </a:lnTo>
                <a:cubicBezTo>
                  <a:pt x="1581157" y="0"/>
                  <a:pt x="1621234" y="40077"/>
                  <a:pt x="1621234" y="89515"/>
                </a:cubicBezTo>
                <a:lnTo>
                  <a:pt x="1621234" y="805633"/>
                </a:lnTo>
                <a:cubicBezTo>
                  <a:pt x="1621234" y="855071"/>
                  <a:pt x="1581157" y="895148"/>
                  <a:pt x="1531719" y="895148"/>
                </a:cubicBezTo>
                <a:lnTo>
                  <a:pt x="89515" y="895148"/>
                </a:lnTo>
                <a:cubicBezTo>
                  <a:pt x="40077" y="895148"/>
                  <a:pt x="0" y="855071"/>
                  <a:pt x="0" y="805633"/>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Rapport préliminaire</a:t>
            </a:r>
            <a:endParaRPr lang="en-US" sz="1800" kern="1200" dirty="0">
              <a:latin typeface="Calibri Light" panose="020F0302020204030204" pitchFamily="34" charset="0"/>
            </a:endParaRPr>
          </a:p>
        </p:txBody>
      </p:sp>
      <p:sp>
        <p:nvSpPr>
          <p:cNvPr id="12" name="Freeform 11"/>
          <p:cNvSpPr/>
          <p:nvPr/>
        </p:nvSpPr>
        <p:spPr>
          <a:xfrm>
            <a:off x="4844923"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26667"/>
            </a:schemeClr>
          </a:fillRef>
          <a:effectRef idx="1">
            <a:schemeClr val="accent4">
              <a:alpha val="90000"/>
              <a:hueOff val="0"/>
              <a:satOff val="0"/>
              <a:lumOff val="0"/>
              <a:alphaOff val="-26667"/>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3. Analyse de la planification de l'intervention</a:t>
            </a:r>
            <a:endParaRPr lang="en-US" sz="1800" kern="1200" dirty="0">
              <a:latin typeface="Calibri Light" panose="020F0302020204030204" pitchFamily="34" charset="0"/>
            </a:endParaRPr>
          </a:p>
        </p:txBody>
      </p:sp>
      <p:sp>
        <p:nvSpPr>
          <p:cNvPr id="13" name="Right Arrow 12"/>
          <p:cNvSpPr/>
          <p:nvPr/>
        </p:nvSpPr>
        <p:spPr>
          <a:xfrm rot="5400000">
            <a:off x="5443541" y="3443111"/>
            <a:ext cx="458317" cy="473207"/>
          </a:xfrm>
          <a:prstGeom prst="rightArrow">
            <a:avLst>
              <a:gd name="adj1" fmla="val 66700"/>
              <a:gd name="adj2" fmla="val 50000"/>
            </a:avLst>
          </a:prstGeom>
          <a:solidFill>
            <a:srgbClr val="0070C0"/>
          </a:solidFill>
        </p:spPr>
        <p:style>
          <a:lnRef idx="0">
            <a:schemeClr val="accent4">
              <a:shade val="90000"/>
              <a:hueOff val="-38768"/>
              <a:satOff val="-883"/>
              <a:lumOff val="16570"/>
              <a:alphaOff val="0"/>
            </a:schemeClr>
          </a:lnRef>
          <a:fillRef idx="1">
            <a:schemeClr val="accent4">
              <a:shade val="90000"/>
              <a:hueOff val="-38768"/>
              <a:satOff val="-883"/>
              <a:lumOff val="16570"/>
              <a:alphaOff val="0"/>
            </a:schemeClr>
          </a:fillRef>
          <a:effectRef idx="1">
            <a:schemeClr val="accent4">
              <a:shade val="90000"/>
              <a:hueOff val="-38768"/>
              <a:satOff val="-883"/>
              <a:lumOff val="16570"/>
              <a:alphaOff val="0"/>
            </a:schemeClr>
          </a:effectRef>
          <a:fontRef idx="minor">
            <a:schemeClr val="lt1"/>
          </a:fontRef>
        </p:style>
      </p:sp>
      <p:sp>
        <p:nvSpPr>
          <p:cNvPr id="14" name="Freeform 13"/>
          <p:cNvSpPr/>
          <p:nvPr/>
        </p:nvSpPr>
        <p:spPr>
          <a:xfrm>
            <a:off x="4844923" y="4060231"/>
            <a:ext cx="1621234" cy="1135357"/>
          </a:xfrm>
          <a:custGeom>
            <a:avLst/>
            <a:gdLst>
              <a:gd name="connsiteX0" fmla="*/ 0 w 1621234"/>
              <a:gd name="connsiteY0" fmla="*/ 95295 h 952945"/>
              <a:gd name="connsiteX1" fmla="*/ 95295 w 1621234"/>
              <a:gd name="connsiteY1" fmla="*/ 0 h 952945"/>
              <a:gd name="connsiteX2" fmla="*/ 1525940 w 1621234"/>
              <a:gd name="connsiteY2" fmla="*/ 0 h 952945"/>
              <a:gd name="connsiteX3" fmla="*/ 1621235 w 1621234"/>
              <a:gd name="connsiteY3" fmla="*/ 95295 h 952945"/>
              <a:gd name="connsiteX4" fmla="*/ 1621234 w 1621234"/>
              <a:gd name="connsiteY4" fmla="*/ 857651 h 952945"/>
              <a:gd name="connsiteX5" fmla="*/ 1525939 w 1621234"/>
              <a:gd name="connsiteY5" fmla="*/ 952946 h 952945"/>
              <a:gd name="connsiteX6" fmla="*/ 95295 w 1621234"/>
              <a:gd name="connsiteY6" fmla="*/ 952945 h 952945"/>
              <a:gd name="connsiteX7" fmla="*/ 0 w 1621234"/>
              <a:gd name="connsiteY7" fmla="*/ 857650 h 952945"/>
              <a:gd name="connsiteX8" fmla="*/ 0 w 1621234"/>
              <a:gd name="connsiteY8" fmla="*/ 95295 h 952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952945">
                <a:moveTo>
                  <a:pt x="0" y="95295"/>
                </a:moveTo>
                <a:cubicBezTo>
                  <a:pt x="0" y="42665"/>
                  <a:pt x="42665" y="0"/>
                  <a:pt x="95295" y="0"/>
                </a:cubicBezTo>
                <a:lnTo>
                  <a:pt x="1525940" y="0"/>
                </a:lnTo>
                <a:cubicBezTo>
                  <a:pt x="1578570" y="0"/>
                  <a:pt x="1621235" y="42665"/>
                  <a:pt x="1621235" y="95295"/>
                </a:cubicBezTo>
                <a:cubicBezTo>
                  <a:pt x="1621235" y="349414"/>
                  <a:pt x="1621234" y="603532"/>
                  <a:pt x="1621234" y="857651"/>
                </a:cubicBezTo>
                <a:cubicBezTo>
                  <a:pt x="1621234" y="910281"/>
                  <a:pt x="1578569" y="952946"/>
                  <a:pt x="1525939" y="952946"/>
                </a:cubicBezTo>
                <a:lnTo>
                  <a:pt x="95295" y="952945"/>
                </a:lnTo>
                <a:cubicBezTo>
                  <a:pt x="42665" y="952945"/>
                  <a:pt x="0" y="910280"/>
                  <a:pt x="0" y="857650"/>
                </a:cubicBezTo>
                <a:lnTo>
                  <a:pt x="0" y="9529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0771" tIns="50771" rIns="50771" bIns="50771"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Rapport final et plan d'intervention</a:t>
            </a:r>
            <a:endParaRPr lang="en-US" sz="1800" kern="1200" dirty="0">
              <a:latin typeface="Calibri Light" panose="020F0302020204030204" pitchFamily="34" charset="0"/>
            </a:endParaRPr>
          </a:p>
        </p:txBody>
      </p:sp>
      <p:sp>
        <p:nvSpPr>
          <p:cNvPr id="15" name="Freeform 14"/>
          <p:cNvSpPr/>
          <p:nvPr/>
        </p:nvSpPr>
        <p:spPr>
          <a:xfrm>
            <a:off x="6693131"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40000"/>
            </a:schemeClr>
          </a:fillRef>
          <a:effectRef idx="1">
            <a:schemeClr val="accent4">
              <a:alpha val="90000"/>
              <a:hueOff val="0"/>
              <a:satOff val="0"/>
              <a:lumOff val="0"/>
              <a:alphaOff val="-4000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4. Surveillance</a:t>
            </a:r>
            <a:endParaRPr lang="en-US" sz="1800" kern="1200" dirty="0">
              <a:latin typeface="Calibri Light" panose="020F0302020204030204" pitchFamily="34" charset="0"/>
            </a:endParaRPr>
          </a:p>
        </p:txBody>
      </p:sp>
      <p:sp>
        <p:nvSpPr>
          <p:cNvPr id="16" name="Right Arrow 15"/>
          <p:cNvSpPr/>
          <p:nvPr/>
        </p:nvSpPr>
        <p:spPr>
          <a:xfrm rot="5400000">
            <a:off x="7291748" y="3443111"/>
            <a:ext cx="458317" cy="473207"/>
          </a:xfrm>
          <a:prstGeom prst="rightArrow">
            <a:avLst>
              <a:gd name="adj1" fmla="val 66700"/>
              <a:gd name="adj2" fmla="val 50000"/>
            </a:avLst>
          </a:prstGeom>
          <a:solidFill>
            <a:srgbClr val="0070C0"/>
          </a:solidFill>
        </p:spPr>
        <p:style>
          <a:lnRef idx="0">
            <a:schemeClr val="accent4">
              <a:shade val="90000"/>
              <a:hueOff val="-58152"/>
              <a:satOff val="-1325"/>
              <a:lumOff val="24855"/>
              <a:alphaOff val="0"/>
            </a:schemeClr>
          </a:lnRef>
          <a:fillRef idx="1">
            <a:schemeClr val="accent4">
              <a:shade val="90000"/>
              <a:hueOff val="-58152"/>
              <a:satOff val="-1325"/>
              <a:lumOff val="24855"/>
              <a:alphaOff val="0"/>
            </a:schemeClr>
          </a:fillRef>
          <a:effectRef idx="1">
            <a:schemeClr val="accent4">
              <a:shade val="90000"/>
              <a:hueOff val="-58152"/>
              <a:satOff val="-1325"/>
              <a:lumOff val="24855"/>
              <a:alphaOff val="0"/>
            </a:schemeClr>
          </a:effectRef>
          <a:fontRef idx="minor">
            <a:schemeClr val="lt1"/>
          </a:fontRef>
        </p:style>
      </p:sp>
      <p:sp>
        <p:nvSpPr>
          <p:cNvPr id="17" name="Freeform 16"/>
          <p:cNvSpPr/>
          <p:nvPr/>
        </p:nvSpPr>
        <p:spPr>
          <a:xfrm>
            <a:off x="6693131" y="4060230"/>
            <a:ext cx="1621234" cy="1135357"/>
          </a:xfrm>
          <a:custGeom>
            <a:avLst/>
            <a:gdLst>
              <a:gd name="connsiteX0" fmla="*/ 0 w 1621234"/>
              <a:gd name="connsiteY0" fmla="*/ 86672 h 866724"/>
              <a:gd name="connsiteX1" fmla="*/ 86672 w 1621234"/>
              <a:gd name="connsiteY1" fmla="*/ 0 h 866724"/>
              <a:gd name="connsiteX2" fmla="*/ 1534562 w 1621234"/>
              <a:gd name="connsiteY2" fmla="*/ 0 h 866724"/>
              <a:gd name="connsiteX3" fmla="*/ 1621234 w 1621234"/>
              <a:gd name="connsiteY3" fmla="*/ 86672 h 866724"/>
              <a:gd name="connsiteX4" fmla="*/ 1621234 w 1621234"/>
              <a:gd name="connsiteY4" fmla="*/ 780052 h 866724"/>
              <a:gd name="connsiteX5" fmla="*/ 1534562 w 1621234"/>
              <a:gd name="connsiteY5" fmla="*/ 866724 h 866724"/>
              <a:gd name="connsiteX6" fmla="*/ 86672 w 1621234"/>
              <a:gd name="connsiteY6" fmla="*/ 866724 h 866724"/>
              <a:gd name="connsiteX7" fmla="*/ 0 w 1621234"/>
              <a:gd name="connsiteY7" fmla="*/ 780052 h 866724"/>
              <a:gd name="connsiteX8" fmla="*/ 0 w 1621234"/>
              <a:gd name="connsiteY8" fmla="*/ 86672 h 86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66724">
                <a:moveTo>
                  <a:pt x="0" y="86672"/>
                </a:moveTo>
                <a:cubicBezTo>
                  <a:pt x="0" y="38804"/>
                  <a:pt x="38804" y="0"/>
                  <a:pt x="86672" y="0"/>
                </a:cubicBezTo>
                <a:lnTo>
                  <a:pt x="1534562" y="0"/>
                </a:lnTo>
                <a:cubicBezTo>
                  <a:pt x="1582430" y="0"/>
                  <a:pt x="1621234" y="38804"/>
                  <a:pt x="1621234" y="86672"/>
                </a:cubicBezTo>
                <a:lnTo>
                  <a:pt x="1621234" y="780052"/>
                </a:lnTo>
                <a:cubicBezTo>
                  <a:pt x="1621234" y="827920"/>
                  <a:pt x="1582430" y="866724"/>
                  <a:pt x="1534562" y="866724"/>
                </a:cubicBezTo>
                <a:lnTo>
                  <a:pt x="86672" y="866724"/>
                </a:lnTo>
                <a:cubicBezTo>
                  <a:pt x="38804" y="866724"/>
                  <a:pt x="0" y="827920"/>
                  <a:pt x="0" y="780052"/>
                </a:cubicBezTo>
                <a:lnTo>
                  <a:pt x="0" y="86672"/>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8245" tIns="48245" rIns="48245" bIns="48245"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Rapports trimestriels pour </a:t>
            </a:r>
            <a:r>
              <a:rPr lang="en-US" dirty="0" smtClean="0">
                <a:latin typeface="Calibri Light" panose="020F0302020204030204" pitchFamily="34" charset="0"/>
              </a:rPr>
              <a:t>la HCT</a:t>
            </a:r>
            <a:endParaRPr lang="en-US" sz="1800" kern="1200" dirty="0">
              <a:latin typeface="Calibri Light" panose="020F0302020204030204" pitchFamily="34" charset="0"/>
            </a:endParaRPr>
          </a:p>
        </p:txBody>
      </p:sp>
      <p:sp>
        <p:nvSpPr>
          <p:cNvPr id="18" name="Freeform 17"/>
          <p:cNvSpPr/>
          <p:nvPr/>
        </p:nvSpPr>
        <p:spPr>
          <a:xfrm rot="16200000">
            <a:off x="271407" y="2617026"/>
            <a:ext cx="950318"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ÉTAPES</a:t>
            </a:r>
            <a:endParaRPr lang="en-US" sz="1800" kern="1200" dirty="0">
              <a:latin typeface="Calibri Light" panose="020F0302020204030204" pitchFamily="34" charset="0"/>
            </a:endParaRPr>
          </a:p>
        </p:txBody>
      </p:sp>
      <p:sp>
        <p:nvSpPr>
          <p:cNvPr id="20" name="Freeform 19"/>
          <p:cNvSpPr/>
          <p:nvPr/>
        </p:nvSpPr>
        <p:spPr>
          <a:xfrm rot="16200000">
            <a:off x="178215" y="4420354"/>
            <a:ext cx="1136703"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RÉSULTATS</a:t>
            </a:r>
            <a:endParaRPr lang="en-US" sz="1800" kern="1200" dirty="0">
              <a:latin typeface="Calibri Light" panose="020F0302020204030204" pitchFamily="34" charset="0"/>
            </a:endParaRPr>
          </a:p>
        </p:txBody>
      </p:sp>
    </p:spTree>
    <p:extLst>
      <p:ext uri="{BB962C8B-B14F-4D97-AF65-F5344CB8AC3E}">
        <p14:creationId xmlns:p14="http://schemas.microsoft.com/office/powerpoint/2010/main" val="1185215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Étape I : </a:t>
            </a:r>
            <a:r>
              <a:rPr lang="en-US" dirty="0" smtClean="0">
                <a:latin typeface="Arial" panose="020B0604020202020204" pitchFamily="34" charset="0"/>
                <a:cs typeface="Arial" panose="020B0604020202020204" pitchFamily="34" charset="0"/>
              </a:rPr>
              <a:t>Planification</a:t>
            </a:r>
            <a:endParaRPr lang="en-GB" dirty="0"/>
          </a:p>
        </p:txBody>
      </p:sp>
      <p:sp>
        <p:nvSpPr>
          <p:cNvPr id="3" name="Content Placeholder 2"/>
          <p:cNvSpPr>
            <a:spLocks noGrp="1"/>
          </p:cNvSpPr>
          <p:nvPr>
            <p:ph sz="quarter" idx="1"/>
          </p:nvPr>
        </p:nvSpPr>
        <p:spPr/>
        <p:txBody>
          <a:bodyPr>
            <a:normAutofit fontScale="85000" lnSpcReduction="10000"/>
          </a:bodyPr>
          <a:lstStyle/>
          <a:p>
            <a:r>
              <a:rPr lang="fr-FR" sz="2600" dirty="0" smtClean="0">
                <a:solidFill>
                  <a:srgbClr val="056CB6"/>
                </a:solidFill>
                <a:latin typeface="Arial"/>
                <a:ea typeface="ヒラギノ明朝 ProN W3"/>
              </a:rPr>
              <a:t>Décision</a:t>
            </a:r>
            <a:r>
              <a:rPr lang="en-US" sz="2600" dirty="0" smtClean="0">
                <a:solidFill>
                  <a:srgbClr val="056CB6"/>
                </a:solidFill>
                <a:latin typeface="Arial"/>
                <a:ea typeface="ヒラギノ明朝 ProN W3"/>
              </a:rPr>
              <a:t> de la HCT </a:t>
            </a:r>
            <a:r>
              <a:rPr lang="en-US" sz="2600" dirty="0" err="1" smtClean="0">
                <a:solidFill>
                  <a:srgbClr val="056CB6"/>
                </a:solidFill>
                <a:latin typeface="Arial"/>
                <a:ea typeface="ヒラギノ明朝 ProN W3"/>
              </a:rPr>
              <a:t>sur</a:t>
            </a:r>
            <a:r>
              <a:rPr lang="en-US" sz="2600" dirty="0" smtClean="0">
                <a:solidFill>
                  <a:srgbClr val="056CB6"/>
                </a:solidFill>
                <a:latin typeface="Arial"/>
                <a:ea typeface="ヒラギノ明朝 ProN W3"/>
              </a:rPr>
              <a:t> le calendrier du CCPM et la participation</a:t>
            </a:r>
          </a:p>
          <a:p>
            <a:r>
              <a:rPr lang="en-US" sz="2600" dirty="0" smtClean="0">
                <a:solidFill>
                  <a:srgbClr val="056CB6"/>
                </a:solidFill>
                <a:latin typeface="Arial"/>
                <a:ea typeface="ヒラギノ明朝 ProN W3"/>
              </a:rPr>
              <a:t>Discussion du Groupe de coordination inter-Cluster</a:t>
            </a:r>
          </a:p>
          <a:p>
            <a:r>
              <a:rPr lang="en-GB" sz="2600" dirty="0" smtClean="0">
                <a:solidFill>
                  <a:srgbClr val="056CB6"/>
                </a:solidFill>
                <a:latin typeface="Arial"/>
                <a:ea typeface="ヒラギノ明朝 ProN W3"/>
              </a:rPr>
              <a:t>Chaque Cluster se réunit pour :</a:t>
            </a:r>
          </a:p>
          <a:p>
            <a:pPr lvl="1"/>
            <a:r>
              <a:rPr lang="en-GB" sz="2100" dirty="0">
                <a:solidFill>
                  <a:srgbClr val="056CB6"/>
                </a:solidFill>
                <a:latin typeface="Arial"/>
                <a:ea typeface="ヒラギノ明朝 ProN W3"/>
              </a:rPr>
              <a:t>Discuter de l'objectif, du processus, de la méthodologie et des résultats du </a:t>
            </a:r>
            <a:r>
              <a:rPr lang="en-GB" sz="2100" dirty="0" smtClean="0">
                <a:solidFill>
                  <a:srgbClr val="056CB6"/>
                </a:solidFill>
                <a:latin typeface="Arial"/>
                <a:ea typeface="ヒラギノ明朝 ProN W3"/>
              </a:rPr>
              <a:t>CCPM</a:t>
            </a:r>
            <a:r>
              <a:rPr lang="en-GB" sz="2100" dirty="0">
                <a:solidFill>
                  <a:srgbClr val="056CB6"/>
                </a:solidFill>
                <a:latin typeface="Arial"/>
                <a:ea typeface="ヒラギノ明朝 ProN W3"/>
              </a:rPr>
              <a:t> ;</a:t>
            </a:r>
          </a:p>
          <a:p>
            <a:pPr lvl="1"/>
            <a:r>
              <a:rPr lang="en-GB" sz="2100" dirty="0">
                <a:solidFill>
                  <a:srgbClr val="056CB6"/>
                </a:solidFill>
                <a:latin typeface="Arial"/>
                <a:ea typeface="ヒラギノ明朝 ProN W3"/>
              </a:rPr>
              <a:t>Clarifier le calendrier ; </a:t>
            </a:r>
          </a:p>
          <a:p>
            <a:pPr lvl="2"/>
            <a:r>
              <a:rPr lang="en-GB" sz="1900" dirty="0">
                <a:solidFill>
                  <a:srgbClr val="056CB6"/>
                </a:solidFill>
                <a:latin typeface="Arial"/>
                <a:ea typeface="ヒラギノ明朝 ProN W3"/>
              </a:rPr>
              <a:t>Dates de début et de fin de l'enquête (</a:t>
            </a:r>
            <a:r>
              <a:rPr lang="en-GB" sz="1900" dirty="0" smtClean="0">
                <a:solidFill>
                  <a:srgbClr val="056CB6"/>
                </a:solidFill>
                <a:latin typeface="Arial"/>
                <a:ea typeface="ヒラギノ明朝 ProN W3"/>
              </a:rPr>
              <a:t>env. </a:t>
            </a:r>
            <a:r>
              <a:rPr lang="en-GB" sz="1900" dirty="0">
                <a:solidFill>
                  <a:srgbClr val="056CB6"/>
                </a:solidFill>
                <a:latin typeface="Arial"/>
                <a:ea typeface="ヒラギノ明朝 ProN W3"/>
              </a:rPr>
              <a:t>2 semaines)</a:t>
            </a:r>
          </a:p>
          <a:p>
            <a:pPr lvl="2"/>
            <a:r>
              <a:rPr lang="en-GB" sz="1900" dirty="0">
                <a:solidFill>
                  <a:srgbClr val="056CB6"/>
                </a:solidFill>
                <a:latin typeface="Arial"/>
                <a:ea typeface="ヒラギノ明朝 ProN W3"/>
              </a:rPr>
              <a:t>Distribution du </a:t>
            </a:r>
            <a:r>
              <a:rPr lang="en-GB" sz="1900" dirty="0" smtClean="0">
                <a:solidFill>
                  <a:srgbClr val="056CB6"/>
                </a:solidFill>
                <a:latin typeface="Arial"/>
                <a:ea typeface="ヒラギノ明朝 ProN W3"/>
              </a:rPr>
              <a:t>Rapport préliminaire sur la performance de la coordination</a:t>
            </a:r>
            <a:endParaRPr lang="en-GB" sz="1900" dirty="0">
              <a:solidFill>
                <a:srgbClr val="056CB6"/>
              </a:solidFill>
              <a:latin typeface="Arial"/>
              <a:ea typeface="ヒラギノ明朝 ProN W3"/>
            </a:endParaRPr>
          </a:p>
          <a:p>
            <a:pPr lvl="2"/>
            <a:r>
              <a:rPr lang="en-GB" sz="1900" dirty="0">
                <a:solidFill>
                  <a:srgbClr val="056CB6"/>
                </a:solidFill>
                <a:latin typeface="Arial"/>
                <a:ea typeface="ヒラギノ明朝 ProN W3"/>
              </a:rPr>
              <a:t>Réunion du Cluster pour finaliser le Rapport sur la </a:t>
            </a:r>
            <a:r>
              <a:rPr lang="en-GB" sz="1900" dirty="0" smtClean="0">
                <a:solidFill>
                  <a:srgbClr val="056CB6"/>
                </a:solidFill>
                <a:latin typeface="Arial"/>
                <a:ea typeface="ヒラギノ明朝 ProN W3"/>
              </a:rPr>
              <a:t>performance de </a:t>
            </a:r>
            <a:r>
              <a:rPr lang="en-GB" sz="1900" dirty="0">
                <a:solidFill>
                  <a:srgbClr val="056CB6"/>
                </a:solidFill>
                <a:latin typeface="Arial"/>
                <a:ea typeface="ヒラギノ明朝 ProN W3"/>
              </a:rPr>
              <a:t>la coordination (contextualiser), y compris l'élaboration du Plan d'intervention</a:t>
            </a:r>
          </a:p>
          <a:p>
            <a:pPr lvl="1"/>
            <a:r>
              <a:rPr lang="en-US" sz="2100" dirty="0">
                <a:solidFill>
                  <a:srgbClr val="056CB6"/>
                </a:solidFill>
                <a:latin typeface="Arial"/>
                <a:ea typeface="ヒラギノ明朝 ProN W3"/>
              </a:rPr>
              <a:t>Clarifier le rôle de l'interlocuteur du gouvernement</a:t>
            </a:r>
            <a:endParaRPr lang="en-GB" sz="2100" dirty="0">
              <a:solidFill>
                <a:srgbClr val="056CB6"/>
              </a:solidFill>
              <a:latin typeface="Arial"/>
              <a:ea typeface="ヒラギノ明朝 ProN W3"/>
            </a:endParaRPr>
          </a:p>
          <a:p>
            <a:pPr lvl="1"/>
            <a:r>
              <a:rPr lang="en-GB" sz="2100" dirty="0">
                <a:solidFill>
                  <a:srgbClr val="056CB6"/>
                </a:solidFill>
                <a:latin typeface="Arial"/>
                <a:ea typeface="ヒラギノ明朝 ProN W3"/>
              </a:rPr>
              <a:t>Établir l'engagement pour assurer le suivi des mesures convenues pour améliorer la </a:t>
            </a:r>
            <a:r>
              <a:rPr lang="en-GB" sz="2100" dirty="0" smtClean="0">
                <a:solidFill>
                  <a:srgbClr val="056CB6"/>
                </a:solidFill>
                <a:latin typeface="Arial"/>
                <a:ea typeface="ヒラギノ明朝 ProN W3"/>
              </a:rPr>
              <a:t>performance</a:t>
            </a:r>
          </a:p>
          <a:p>
            <a:pPr marL="274320" lvl="1" indent="0">
              <a:buNone/>
            </a:pPr>
            <a:endParaRPr lang="en-GB" sz="2100" dirty="0">
              <a:solidFill>
                <a:srgbClr val="056CB6"/>
              </a:solidFill>
              <a:latin typeface="Arial"/>
              <a:ea typeface="ヒラギノ明朝 ProN W3"/>
            </a:endParaRPr>
          </a:p>
          <a:p>
            <a:r>
              <a:rPr lang="en-US" sz="2600" i="1" dirty="0" smtClean="0">
                <a:solidFill>
                  <a:srgbClr val="056CB6"/>
                </a:solidFill>
                <a:latin typeface="Arial"/>
                <a:ea typeface="ヒラギノ明朝 ProN W3"/>
              </a:rPr>
              <a:t>Résultat I : Accord sur la mise en œuvre et le calendrier</a:t>
            </a:r>
            <a:endParaRPr lang="en-GB" sz="2600" i="1" dirty="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2236948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19116</TotalTime>
  <Words>627</Words>
  <Application>Microsoft Office PowerPoint</Application>
  <PresentationFormat>On-screen Show (4:3)</PresentationFormat>
  <Paragraphs>190</Paragraphs>
  <Slides>16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Georgia</vt:lpstr>
      <vt:lpstr>Times New Roman</vt:lpstr>
      <vt:lpstr>Wingdings</vt:lpstr>
      <vt:lpstr>Wingdings 2</vt:lpstr>
      <vt:lpstr>ヒラギノ明朝 ProN W3</vt:lpstr>
      <vt:lpstr>Civic</vt:lpstr>
      <vt:lpstr>Suivi de la performance de la coordination du Cluster</vt:lpstr>
      <vt:lpstr>Qu'est-ce que le CCPM ?</vt:lpstr>
      <vt:lpstr>D'où vient le CCPM ?</vt:lpstr>
      <vt:lpstr>Pourquoi surveiller la performance de la coordination du Cluster ?</vt:lpstr>
      <vt:lpstr>Le CCPM NE FAIT PAS...</vt:lpstr>
      <vt:lpstr>Quand mettre en œuvre le CCPM ?</vt:lpstr>
      <vt:lpstr>Qui participe ?</vt:lpstr>
      <vt:lpstr>Étapes du CCPM</vt:lpstr>
      <vt:lpstr>Étape I : Planification</vt:lpstr>
      <vt:lpstr>Étape II : l'Enquête</vt:lpstr>
      <vt:lpstr>Étape II : l'Enquête</vt:lpstr>
      <vt:lpstr>Étape II : l'Enquête</vt:lpstr>
      <vt:lpstr>Étape II : l'Enquête</vt:lpstr>
      <vt:lpstr>Étape III : Analyse du Cluster et planification de l'intervention </vt:lpstr>
      <vt:lpstr>Étape III : Analyse du Cluster et planification de l'intervention</vt:lpstr>
      <vt:lpstr>Étape IV : Suivi et surveillance </vt:lpstr>
    </vt:vector>
  </TitlesOfParts>
  <Company>OCHA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 Performance Monitoring</dc:title>
  <dc:creator>gawood@unicef.org</dc:creator>
  <cp:lastModifiedBy>Gavin Adam Wood</cp:lastModifiedBy>
  <cp:revision>103</cp:revision>
  <cp:lastPrinted>2014-01-30T10:10:56Z</cp:lastPrinted>
  <dcterms:created xsi:type="dcterms:W3CDTF">2013-10-25T12:33:47Z</dcterms:created>
  <dcterms:modified xsi:type="dcterms:W3CDTF">2016-04-05T06:59:46Z</dcterms:modified>
</cp:coreProperties>
</file>