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9" r:id="rId3"/>
    <p:sldId id="257" r:id="rId4"/>
    <p:sldId id="258" r:id="rId5"/>
    <p:sldId id="263" r:id="rId6"/>
    <p:sldId id="281" r:id="rId7"/>
    <p:sldId id="261" r:id="rId8"/>
    <p:sldId id="282" r:id="rId9"/>
    <p:sldId id="278" r:id="rId10"/>
    <p:sldId id="260" r:id="rId11"/>
    <p:sldId id="275" r:id="rId12"/>
    <p:sldId id="276" r:id="rId13"/>
    <p:sldId id="266" r:id="rId14"/>
    <p:sldId id="264" r:id="rId15"/>
    <p:sldId id="265" r:id="rId16"/>
    <p:sldId id="280" r:id="rId1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" initials="L" lastIdx="1" clrIdx="0">
    <p:extLst>
      <p:ext uri="{19B8F6BF-5375-455C-9EA6-DF929625EA0E}">
        <p15:presenceInfo xmlns:p15="http://schemas.microsoft.com/office/powerpoint/2012/main" userId="Lau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73993" autoAdjust="0"/>
  </p:normalViewPr>
  <p:slideViewPr>
    <p:cSldViewPr>
      <p:cViewPr varScale="1">
        <p:scale>
          <a:sx n="83" d="100"/>
          <a:sy n="83" d="100"/>
        </p:scale>
        <p:origin x="234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0" d="100"/>
          <a:sy n="70" d="100"/>
        </p:scale>
        <p:origin x="-1290" y="21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9BC2E-B910-4D78-8FED-D142F4AB34B7}" type="datetimeFigureOut">
              <a:rPr lang="en-GB" smtClean="0"/>
              <a:t>05/04/2016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E0EF2-D4BE-4306-861C-70AAF170B6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52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8CEB8-E80E-4023-ACB1-2215A2C40D7C}" type="datetimeFigureOut">
              <a:rPr lang="en-GB" smtClean="0"/>
              <a:pPr/>
              <a:t>05/04/2016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369B4-255C-497A-8D6F-3C0D2ADFF3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331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080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4751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9326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 smtClean="0">
                <a:latin typeface="Arial" pitchFamily="34" charset="0"/>
                <a:cs typeface="Arial" pitchFamily="34" charset="0"/>
              </a:rPr>
              <a:t>Antecedentes (si se solicitan)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: En el informe, hay una columna</a:t>
            </a: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 denominada «estado de rendimiento».  Cada función básica obtiene una puntuación (la mediana), basada en el cálculo de las respuestas a los cuestionarios.  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La puntuación se clasifica en una escala de estado de rendimiento de 4 categorías: </a:t>
            </a:r>
          </a:p>
          <a:p>
            <a:pPr marL="228600" indent="-228600" rtl="0" eaLnBrk="1" fontAlgn="t" latinLnBrk="0" hangingPunct="1">
              <a:buFont typeface="+mj-lt"/>
              <a:buAutoNum type="arabicPeriod"/>
            </a:pP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Verde = Fuerte (&gt; 0,75) </a:t>
            </a:r>
          </a:p>
          <a:p>
            <a:pPr marL="228600" indent="-228600" rtl="0" eaLnBrk="1" fontAlgn="t" latinLnBrk="0" hangingPunct="1">
              <a:buFont typeface="+mj-lt"/>
              <a:buAutoNum type="arabicPeriod"/>
            </a:pP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Amarillo = Satisfactorio (0,51-0,75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)</a:t>
            </a:r>
            <a:endParaRPr lang="en-GB" sz="1200" b="0" i="0" u="none" strike="noStrike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28600" indent="-228600" rtl="0" eaLnBrk="1" fontAlgn="t" latinLnBrk="0" hangingPunct="1">
              <a:buFont typeface="+mj-lt"/>
              <a:buAutoNum type="arabicPeriod"/>
            </a:pP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Naranja = Insatisfactorio (0,26-0,50)</a:t>
            </a:r>
          </a:p>
          <a:p>
            <a:pPr marL="228600" indent="-228600" rtl="0" eaLnBrk="1" fontAlgn="t" latinLnBrk="0" hangingPunct="1">
              <a:buFont typeface="+mj-lt"/>
              <a:buAutoNum type="arabicPeriod"/>
            </a:pP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Rojo = Débil (≤ 0,25)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2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La puntuación para cada pregunta ayuda a identificar las</a:t>
            </a:r>
            <a:r>
              <a:rPr lang="en-US" sz="1200" b="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funciones que requieren mejora y apoyo adicional.</a:t>
            </a:r>
            <a:endParaRPr lang="en-GB" sz="1200" b="0" dirty="0" smtClean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6556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3647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657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Se recomienda registrar en el acta de la reunión la toma de inventario del progreso en las reuniones de </a:t>
            </a:r>
            <a:r>
              <a:rPr lang="en-GB" sz="12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Clúster</a:t>
            </a:r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84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b="1" u="sng" noProof="0" dirty="0" smtClean="0"/>
              <a:t>Apoyo de los </a:t>
            </a:r>
            <a:r>
              <a:rPr lang="es-ES" sz="1200" b="1" u="sng" noProof="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 </a:t>
            </a:r>
            <a:r>
              <a:rPr lang="es-ES" b="1" u="sng" noProof="0" dirty="0" smtClean="0"/>
              <a:t>y OCHA: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El apoyo de facilitación puede ser proporcionado por los secretariados de los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 </a:t>
            </a:r>
            <a:r>
              <a:rPr lang="es-ES" sz="1200" noProof="0" dirty="0" smtClean="0">
                <a:solidFill>
                  <a:schemeClr val="tx1"/>
                </a:solidFill>
                <a:latin typeface="+mn-lt"/>
                <a:ea typeface="+mn-ea"/>
              </a:rPr>
              <a:t>G</a:t>
            </a:r>
            <a:r>
              <a:rPr lang="es-ES" noProof="0" dirty="0" smtClean="0"/>
              <a:t>lobales y la sede de OCHA.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El apoyo técnico para implementar los cuestionarios de CPM es proporcionado por los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 </a:t>
            </a:r>
            <a:r>
              <a:rPr lang="es-ES" noProof="0" dirty="0" smtClean="0"/>
              <a:t>que disponen de la herramienta de encuesta y OCHA proporciona soporte técnico a los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 </a:t>
            </a:r>
            <a:r>
              <a:rPr lang="es-ES" noProof="0" dirty="0" smtClean="0"/>
              <a:t>que no tienen la herramienta de encuesta.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En las crisis prolongadas, la CPM debe aplicarse sobre una base anual, pero los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 </a:t>
            </a:r>
            <a:r>
              <a:rPr lang="es-ES" noProof="0" dirty="0" smtClean="0"/>
              <a:t>deciden cuándo implementarlo.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Si varias de las funciones básicas se han registrado como débiles, requiriendo un monitoreo más frecuente y un seguimiento de las acciones de mejora, se recomienda que el CPM se implemente de forma más regular.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La experiencia demuestra que es difícil poner en práctica el CPM en un contexto donde los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 </a:t>
            </a:r>
            <a:r>
              <a:rPr lang="es-ES" noProof="0" dirty="0" smtClean="0"/>
              <a:t>tienen compromisos simultáneos (por ejemplo, el proceso de planificación estratégica, las visitas de los donantes, etc.) o la arquitectura del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</a:t>
            </a:r>
            <a:r>
              <a:rPr lang="es-ES" sz="1200" baseline="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s-ES" noProof="0" dirty="0" smtClean="0"/>
              <a:t>está en transición.</a:t>
            </a:r>
          </a:p>
          <a:p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70727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noProof="0" dirty="0" smtClean="0"/>
              <a:t>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basado en una revisión de la respuesta humanitaria frente a desastres graves en 2010 y 2011 (Haití y Pakistán)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55 acciones acordadas por los Directores del IASC en diciembre de 2011 se centraron en el liderazgo, la coordinación y la rendición de cuentas a la poblaci</a:t>
            </a:r>
            <a:r>
              <a:rPr lang="es-ES" sz="1200" noProof="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ó</a:t>
            </a:r>
            <a:r>
              <a:rPr lang="es-ES" noProof="0" dirty="0" smtClean="0"/>
              <a:t>n afectada.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las acciones están dirigidas a simplificar los procesos y mecanismos, a mejorar la comunicación entre agencias y la colaboración y la construcción de la confianza en el conjunto del sistema humanitario.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pide por un cambio en los métodos operativos y por un enfoque no solo basado en el proceso</a:t>
            </a:r>
            <a:r>
              <a:rPr lang="es-ES" baseline="0" noProof="0" dirty="0" smtClean="0"/>
              <a:t> pero tambi</a:t>
            </a:r>
            <a:r>
              <a:rPr lang="es-ES" sz="1200" noProof="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é</a:t>
            </a:r>
            <a:r>
              <a:rPr lang="es-ES" baseline="0" noProof="0" dirty="0" smtClean="0"/>
              <a:t>n </a:t>
            </a:r>
            <a:r>
              <a:rPr lang="es-ES" noProof="0" dirty="0" smtClean="0"/>
              <a:t>en los resultados.</a:t>
            </a:r>
            <a:r>
              <a:rPr lang="es-ES" baseline="0" noProof="0" dirty="0" smtClean="0"/>
              <a:t> </a:t>
            </a:r>
            <a:r>
              <a:rPr lang="es-ES" noProof="0" dirty="0" smtClean="0"/>
              <a:t>Mejorar la coordinación y la rendición de cuentas s</a:t>
            </a:r>
            <a:r>
              <a:rPr lang="es-ES" sz="1200" noProof="0" dirty="0" smtClean="0">
                <a:solidFill>
                  <a:srgbClr val="056CB6"/>
                </a:solidFill>
                <a:latin typeface="Arial"/>
              </a:rPr>
              <a:t>o</a:t>
            </a:r>
            <a:r>
              <a:rPr lang="es-ES" noProof="0" dirty="0" smtClean="0"/>
              <a:t>n elementos esenciales de la agenda. </a:t>
            </a:r>
          </a:p>
          <a:p>
            <a:endParaRPr lang="es-ES" noProof="0" dirty="0" smtClean="0"/>
          </a:p>
          <a:p>
            <a:r>
              <a:rPr lang="es-ES" noProof="0" dirty="0" smtClean="0"/>
              <a:t>Subgrupo de trabajo del IASC: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AT --&gt; Subgrupo de Trabajo para revisar la guía del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 </a:t>
            </a:r>
            <a:r>
              <a:rPr lang="es-ES" noProof="0" dirty="0" smtClean="0"/>
              <a:t>y considerar formas para controlar el rendimiento de la coordinación del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 </a:t>
            </a:r>
            <a:r>
              <a:rPr lang="es-ES" noProof="0" dirty="0" smtClean="0"/>
              <a:t>en el ámbito nacional.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En septiembre de 2012 se desarrolló una herramienta de monitoreo</a:t>
            </a:r>
            <a:r>
              <a:rPr lang="es-ES" baseline="0" noProof="0" dirty="0" smtClean="0"/>
              <a:t> </a:t>
            </a:r>
            <a:r>
              <a:rPr lang="es-ES" noProof="0" dirty="0" smtClean="0"/>
              <a:t>del rendimiento de coordinación que se está probando en algunos países piloto (Pakistán, Somalia, Sudán del Sur).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Las herramientas de</a:t>
            </a:r>
            <a:r>
              <a:rPr lang="es-ES" baseline="0" noProof="0" dirty="0" smtClean="0"/>
              <a:t> monitoreo </a:t>
            </a:r>
            <a:r>
              <a:rPr lang="es-ES" noProof="0" dirty="0" smtClean="0"/>
              <a:t>del rendimiento de coordinación y frecuencia de información fueron aprobadas por el Grupo de Trabajo del IASC en agosto de 2012 y compartidas con los Directores del IASC en diciembre de 2012. </a:t>
            </a:r>
          </a:p>
          <a:p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202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u="sng" dirty="0" smtClean="0"/>
              <a:t>Preguntas sobre</a:t>
            </a:r>
            <a:r>
              <a:rPr lang="es-ES" b="1" u="sng" baseline="0" dirty="0" smtClean="0"/>
              <a:t> la rendición de cuentas a la población afectada:</a:t>
            </a:r>
          </a:p>
          <a:p>
            <a:pPr marL="228600" indent="-228600">
              <a:buFont typeface="+mj-lt"/>
              <a:buAutoNum type="arabicPeriod"/>
            </a:pPr>
            <a:r>
              <a:rPr lang="es-ES" baseline="0" dirty="0" smtClean="0"/>
              <a:t>¿Han utilizados los socios del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</a:t>
            </a:r>
            <a:r>
              <a:rPr lang="es-ES" baseline="0" dirty="0" smtClean="0"/>
              <a:t>/su organización mecanismos (acordados con los socios del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</a:t>
            </a:r>
            <a:r>
              <a:rPr lang="es-ES" baseline="0" dirty="0" smtClean="0"/>
              <a:t>) para consultar e involucrar a la población afectada en la toma de decisiones cuando ha sido posible?</a:t>
            </a:r>
          </a:p>
          <a:p>
            <a:pPr marL="228600" indent="-228600">
              <a:buFont typeface="+mj-lt"/>
              <a:buAutoNum type="arabicPeriod"/>
            </a:pPr>
            <a:r>
              <a:rPr lang="es-ES" baseline="0" dirty="0" smtClean="0"/>
              <a:t>¿Han utilizado los socios del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</a:t>
            </a:r>
            <a:r>
              <a:rPr lang="es-ES" baseline="0" dirty="0" smtClean="0"/>
              <a:t>/su organización mecanismos (acordados por los socios del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</a:t>
            </a:r>
            <a:r>
              <a:rPr lang="es-ES" baseline="0" dirty="0" smtClean="0"/>
              <a:t>) para recibir, investigar y actuar frente a quejas sobre la asistencia recibida cuando ha sido posible?</a:t>
            </a:r>
          </a:p>
          <a:p>
            <a:pPr marL="0" indent="0">
              <a:buFont typeface="+mj-lt"/>
              <a:buNone/>
            </a:pPr>
            <a:endParaRPr lang="es-ES" dirty="0" smtClean="0"/>
          </a:p>
          <a:p>
            <a:pPr marL="0" indent="0">
              <a:buFont typeface="+mj-lt"/>
              <a:buNone/>
            </a:pPr>
            <a:r>
              <a:rPr lang="es-ES" dirty="0" smtClean="0"/>
              <a:t>El apoyo</a:t>
            </a:r>
            <a:r>
              <a:rPr lang="es-ES" baseline="0" dirty="0" smtClean="0"/>
              <a:t> a las poblaciones afectadas se fortalece a través de una mejor coordinación y una mayor inclusión de la cuestión en el proceso de toma de decisiones. 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737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479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459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Coordinación </a:t>
            </a:r>
            <a:r>
              <a:rPr lang="en-US" b="1" u="sng" dirty="0"/>
              <a:t>del CPM: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rgbClr val="000000"/>
                </a:solidFill>
              </a:rPr>
              <a:t>Idealmente</a:t>
            </a:r>
            <a:r>
              <a:rPr lang="en-GB" dirty="0" smtClean="0">
                <a:solidFill>
                  <a:srgbClr val="000000"/>
                </a:solidFill>
              </a:rPr>
              <a:t>, </a:t>
            </a:r>
            <a:r>
              <a:rPr lang="en-GB" dirty="0" err="1" smtClean="0">
                <a:solidFill>
                  <a:srgbClr val="000000"/>
                </a:solidFill>
              </a:rPr>
              <a:t>todos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los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 </a:t>
            </a:r>
            <a:r>
              <a:rPr lang="en-GB" dirty="0" err="1" smtClean="0">
                <a:solidFill>
                  <a:srgbClr val="000000"/>
                </a:solidFill>
              </a:rPr>
              <a:t>deben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llevar</a:t>
            </a:r>
            <a:r>
              <a:rPr lang="en-GB" dirty="0" smtClean="0">
                <a:solidFill>
                  <a:srgbClr val="000000"/>
                </a:solidFill>
              </a:rPr>
              <a:t> a </a:t>
            </a:r>
            <a:r>
              <a:rPr lang="en-GB" dirty="0" err="1" smtClean="0">
                <a:solidFill>
                  <a:srgbClr val="000000"/>
                </a:solidFill>
              </a:rPr>
              <a:t>cabo</a:t>
            </a:r>
            <a:r>
              <a:rPr lang="en-GB" dirty="0" smtClean="0">
                <a:solidFill>
                  <a:srgbClr val="000000"/>
                </a:solidFill>
              </a:rPr>
              <a:t> el </a:t>
            </a:r>
            <a:r>
              <a:rPr lang="en-GB" dirty="0" err="1" smtClean="0">
                <a:solidFill>
                  <a:srgbClr val="000000"/>
                </a:solidFill>
              </a:rPr>
              <a:t>ejercicio</a:t>
            </a:r>
            <a:r>
              <a:rPr lang="en-GB" dirty="0" smtClean="0">
                <a:solidFill>
                  <a:srgbClr val="000000"/>
                </a:solidFill>
              </a:rPr>
              <a:t> de CPM al </a:t>
            </a:r>
            <a:r>
              <a:rPr lang="en-GB" dirty="0" err="1" smtClean="0">
                <a:solidFill>
                  <a:srgbClr val="000000"/>
                </a:solidFill>
              </a:rPr>
              <a:t>mismo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tiempo</a:t>
            </a:r>
            <a:r>
              <a:rPr lang="en-GB" dirty="0" smtClean="0">
                <a:solidFill>
                  <a:srgbClr val="000000"/>
                </a:solidFill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Si </a:t>
            </a:r>
            <a:r>
              <a:rPr lang="en-GB" dirty="0">
                <a:solidFill>
                  <a:srgbClr val="000000"/>
                </a:solidFill>
              </a:rPr>
              <a:t>no hay un acuerdo </a:t>
            </a:r>
            <a:r>
              <a:rPr lang="en-GB" dirty="0" err="1">
                <a:solidFill>
                  <a:srgbClr val="000000"/>
                </a:solidFill>
              </a:rPr>
              <a:t>por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parte</a:t>
            </a:r>
            <a:r>
              <a:rPr lang="en-GB" baseline="0" dirty="0" smtClean="0">
                <a:solidFill>
                  <a:srgbClr val="000000"/>
                </a:solidFill>
              </a:rPr>
              <a:t> de</a:t>
            </a:r>
            <a:r>
              <a:rPr lang="en-GB" dirty="0" smtClean="0">
                <a:solidFill>
                  <a:srgbClr val="000000"/>
                </a:solidFill>
              </a:rPr>
              <a:t> CH/EHP </a:t>
            </a:r>
            <a:r>
              <a:rPr lang="en-GB" dirty="0">
                <a:solidFill>
                  <a:srgbClr val="000000"/>
                </a:solidFill>
              </a:rPr>
              <a:t>o </a:t>
            </a:r>
            <a:r>
              <a:rPr lang="en-GB" dirty="0" err="1">
                <a:solidFill>
                  <a:srgbClr val="000000"/>
                </a:solidFill>
              </a:rPr>
              <a:t>los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para llevar a cabo el CPM en todos los grupos, </a:t>
            </a:r>
            <a:r>
              <a:rPr lang="en-GB" dirty="0" err="1">
                <a:solidFill>
                  <a:srgbClr val="000000"/>
                </a:solidFill>
              </a:rPr>
              <a:t>cada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cual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(o </a:t>
            </a:r>
            <a:r>
              <a:rPr lang="en-GB" dirty="0" err="1">
                <a:solidFill>
                  <a:srgbClr val="000000"/>
                </a:solidFill>
              </a:rPr>
              <a:t>los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pequeños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grupos</a:t>
            </a:r>
            <a:r>
              <a:rPr lang="en-GB" dirty="0" smtClean="0">
                <a:solidFill>
                  <a:srgbClr val="000000"/>
                </a:solidFill>
              </a:rPr>
              <a:t> de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</a:t>
            </a:r>
            <a:r>
              <a:rPr lang="en-GB" dirty="0" smtClean="0">
                <a:solidFill>
                  <a:srgbClr val="000000"/>
                </a:solidFill>
              </a:rPr>
              <a:t>) </a:t>
            </a:r>
            <a:r>
              <a:rPr lang="en-GB" dirty="0" err="1" smtClean="0">
                <a:solidFill>
                  <a:srgbClr val="000000"/>
                </a:solidFill>
              </a:rPr>
              <a:t>tienen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libertad para implementar la CPM por su cuenta, con el apoyo de </a:t>
            </a:r>
            <a:r>
              <a:rPr lang="en-GB" dirty="0" err="1">
                <a:solidFill>
                  <a:srgbClr val="000000"/>
                </a:solidFill>
              </a:rPr>
              <a:t>su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</a:t>
            </a:r>
            <a:r>
              <a:rPr lang="es-ES" sz="1200" baseline="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global</a:t>
            </a:r>
            <a:r>
              <a:rPr lang="en-GB" dirty="0">
                <a:solidFill>
                  <a:srgbClr val="000000"/>
                </a:solidFill>
              </a:rPr>
              <a:t>.</a:t>
            </a:r>
            <a:endParaRPr lang="en-GB" sz="14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Si </a:t>
            </a:r>
            <a:r>
              <a:rPr lang="en-GB" dirty="0" smtClean="0"/>
              <a:t>el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</a:t>
            </a:r>
            <a:r>
              <a:rPr lang="es-ES" sz="1200" baseline="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GB" dirty="0" smtClean="0"/>
              <a:t>del </a:t>
            </a:r>
            <a:r>
              <a:rPr lang="en-GB" dirty="0"/>
              <a:t>país expresa su interés en implementar el CPM al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</a:t>
            </a:r>
            <a:r>
              <a:rPr lang="es-ES" sz="1200" baseline="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Global</a:t>
            </a:r>
            <a:r>
              <a:rPr lang="en-GB" dirty="0" smtClean="0"/>
              <a:t>, </a:t>
            </a:r>
            <a:r>
              <a:rPr lang="en-GB" dirty="0"/>
              <a:t>el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 G</a:t>
            </a:r>
            <a:r>
              <a:rPr lang="en-GB" dirty="0" err="1" smtClean="0"/>
              <a:t>lobal</a:t>
            </a:r>
            <a:r>
              <a:rPr lang="en-GB" dirty="0" smtClean="0"/>
              <a:t> </a:t>
            </a:r>
            <a:r>
              <a:rPr lang="en-GB" dirty="0"/>
              <a:t>debería (i) alentar al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 </a:t>
            </a:r>
            <a:r>
              <a:rPr lang="en-GB" dirty="0" smtClean="0"/>
              <a:t>del </a:t>
            </a:r>
            <a:r>
              <a:rPr lang="en-GB" dirty="0"/>
              <a:t>país a dirigirse al resto de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 </a:t>
            </a:r>
            <a:r>
              <a:rPr lang="en-GB" dirty="0" smtClean="0"/>
              <a:t>y </a:t>
            </a:r>
            <a:r>
              <a:rPr lang="en-GB" dirty="0"/>
              <a:t>la oficina OCHA y fomentar la </a:t>
            </a:r>
            <a:r>
              <a:rPr lang="en-GB" dirty="0" err="1"/>
              <a:t>participación</a:t>
            </a:r>
            <a:r>
              <a:rPr lang="en-GB" dirty="0"/>
              <a:t> </a:t>
            </a:r>
            <a:r>
              <a:rPr lang="en-GB" dirty="0" smtClean="0"/>
              <a:t>multi</a:t>
            </a:r>
            <a:r>
              <a:rPr lang="es-ES" sz="1200" dirty="0" smtClean="0">
                <a:solidFill>
                  <a:srgbClr val="056CB6"/>
                </a:solidFill>
                <a:latin typeface="Arial"/>
              </a:rPr>
              <a:t>c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lúster</a:t>
            </a:r>
            <a:r>
              <a:rPr lang="en-GB" dirty="0" smtClean="0"/>
              <a:t> </a:t>
            </a:r>
            <a:r>
              <a:rPr lang="en-GB" dirty="0"/>
              <a:t>y (ii) informar a OCHA, que después informará a la </a:t>
            </a:r>
            <a:r>
              <a:rPr lang="en-GB" dirty="0" err="1"/>
              <a:t>oficina</a:t>
            </a:r>
            <a:r>
              <a:rPr lang="en-GB" dirty="0"/>
              <a:t> </a:t>
            </a:r>
            <a:r>
              <a:rPr lang="en-GB" dirty="0" smtClean="0"/>
              <a:t>de OCHA </a:t>
            </a:r>
            <a:r>
              <a:rPr lang="en-GB" dirty="0"/>
              <a:t>relevante.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Si se expresa interés a la sede de OCHA, OCHA (i) informará a </a:t>
            </a:r>
            <a:r>
              <a:rPr lang="en-GB" dirty="0" err="1"/>
              <a:t>los</a:t>
            </a:r>
            <a:r>
              <a:rPr lang="en-GB" dirty="0"/>
              <a:t>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 G</a:t>
            </a:r>
            <a:r>
              <a:rPr lang="en-GB" dirty="0" err="1" smtClean="0"/>
              <a:t>lobales</a:t>
            </a:r>
            <a:r>
              <a:rPr lang="en-GB" dirty="0"/>
              <a:t>, que realizarán un seguimiento con </a:t>
            </a:r>
            <a:r>
              <a:rPr lang="en-GB" dirty="0" err="1"/>
              <a:t>los</a:t>
            </a:r>
            <a:r>
              <a:rPr lang="en-GB" dirty="0"/>
              <a:t> 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 </a:t>
            </a:r>
            <a:r>
              <a:rPr lang="en-GB" dirty="0" smtClean="0"/>
              <a:t>del </a:t>
            </a:r>
            <a:r>
              <a:rPr lang="en-GB" dirty="0"/>
              <a:t>país y apoyarán su toma de decisiones y (ii) contactará a la oficina de país, que podrá proponer un </a:t>
            </a:r>
            <a:r>
              <a:rPr lang="en-GB" dirty="0" err="1"/>
              <a:t>enfoque</a:t>
            </a:r>
            <a:r>
              <a:rPr lang="en-GB" dirty="0"/>
              <a:t> </a:t>
            </a:r>
            <a:r>
              <a:rPr lang="en-GB" dirty="0" smtClean="0"/>
              <a:t>multi</a:t>
            </a:r>
            <a:r>
              <a:rPr lang="es-ES" sz="1200" dirty="0" smtClean="0">
                <a:solidFill>
                  <a:srgbClr val="056CB6"/>
                </a:solidFill>
                <a:latin typeface="Arial"/>
              </a:rPr>
              <a:t>c</a:t>
            </a:r>
            <a:r>
              <a:rPr lang="es-ES" sz="1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lúster</a:t>
            </a:r>
            <a:r>
              <a:rPr lang="en-GB" dirty="0" smtClean="0"/>
              <a:t>.</a:t>
            </a:r>
            <a:endParaRPr lang="en-GB" dirty="0"/>
          </a:p>
          <a:p>
            <a:pPr lvl="1"/>
            <a:endParaRPr lang="en-GB" sz="1400" dirty="0"/>
          </a:p>
          <a:p>
            <a:pPr lvl="1"/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338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364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noProof="0" dirty="0" smtClean="0"/>
              <a:t>Importante:</a:t>
            </a:r>
          </a:p>
          <a:p>
            <a:pPr marL="171450" indent="-171450">
              <a:buFontTx/>
              <a:buChar char="-"/>
            </a:pPr>
            <a:r>
              <a:rPr lang="es-ES" noProof="0" dirty="0" smtClean="0"/>
              <a:t>Comparta el link adecuado con las personas adecuadas, es decir, no comparta el link para el coordinador de grupo temático con los socios del </a:t>
            </a:r>
            <a:r>
              <a:rPr lang="es-ES" sz="1200" noProof="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 </a:t>
            </a:r>
            <a:r>
              <a:rPr lang="es-ES" noProof="0" dirty="0" smtClean="0"/>
              <a:t>y no comparta los links entre los </a:t>
            </a:r>
            <a:r>
              <a:rPr lang="es-ES" sz="1200" noProof="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</a:t>
            </a:r>
          </a:p>
          <a:p>
            <a:pPr marL="171450" indent="-171450">
              <a:buFontTx/>
              <a:buChar char="-"/>
            </a:pPr>
            <a:r>
              <a:rPr lang="es-ES" noProof="0" dirty="0" smtClean="0"/>
              <a:t>No introduzca información sensible en los cuadros de comentarios, ya que automáticamente pasará a formar parte del informe preliminar sobre el rendimiento de coordinación. En principio, estos comentarios deben ser excluidos, pero mejor prevenir que curar.</a:t>
            </a:r>
          </a:p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764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05/04/2016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05/04/2016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DF778CD-858C-4A11-8297-34FC4A84C413}" type="datetimeFigureOut">
              <a:rPr lang="en-GB" smtClean="0"/>
              <a:pPr/>
              <a:t>05/04/2016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05/04/2016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05/04/2016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05/04/2016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DF778CD-858C-4A11-8297-34FC4A84C413}" type="datetimeFigureOut">
              <a:rPr lang="en-GB" smtClean="0"/>
              <a:pPr/>
              <a:t>05/04/2016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DF778CD-858C-4A11-8297-34FC4A84C413}" type="datetimeFigureOut">
              <a:rPr lang="en-GB" smtClean="0"/>
              <a:pPr/>
              <a:t>05/04/2016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752600"/>
          </a:xfrm>
        </p:spPr>
        <p:txBody>
          <a:bodyPr>
            <a:noAutofit/>
          </a:bodyPr>
          <a:lstStyle/>
          <a:p>
            <a:r>
              <a:rPr lang="es-ES" sz="4000" dirty="0">
                <a:solidFill>
                  <a:srgbClr val="056CB6"/>
                </a:solidFill>
                <a:latin typeface="Arial"/>
                <a:ea typeface="ヒラギノ明朝 ProN W3"/>
                <a:cs typeface="+mn-cs"/>
              </a:rPr>
              <a:t>Monitorización del Rendimiento </a:t>
            </a:r>
            <a:r>
              <a:rPr lang="es-ES" sz="4000" dirty="0" smtClean="0">
                <a:solidFill>
                  <a:srgbClr val="056CB6"/>
                </a:solidFill>
                <a:latin typeface="Arial"/>
                <a:ea typeface="ヒラギノ明朝 ProN W3"/>
                <a:cs typeface="+mn-cs"/>
              </a:rPr>
              <a:t>de </a:t>
            </a:r>
            <a:r>
              <a:rPr lang="es-ES" sz="4000" dirty="0">
                <a:solidFill>
                  <a:srgbClr val="056CB6"/>
                </a:solidFill>
                <a:latin typeface="Arial"/>
                <a:ea typeface="ヒラギノ明朝 ProN W3"/>
                <a:cs typeface="+mn-cs"/>
              </a:rPr>
              <a:t>Coordinación </a:t>
            </a:r>
            <a:r>
              <a:rPr lang="es-ES" sz="4000" dirty="0" smtClean="0">
                <a:solidFill>
                  <a:srgbClr val="056CB6"/>
                </a:solidFill>
                <a:latin typeface="Arial"/>
                <a:ea typeface="ヒラギノ明朝 ProN W3"/>
                <a:cs typeface="+mn-cs"/>
              </a:rPr>
              <a:t>del Clúster</a:t>
            </a:r>
            <a:endParaRPr lang="en-GB" sz="4000" dirty="0">
              <a:solidFill>
                <a:srgbClr val="056CB6"/>
              </a:solidFill>
              <a:latin typeface="Arial"/>
              <a:ea typeface="ヒラギノ明朝 ProN W3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420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Paso II: la encuesta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en-GB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Tres </a:t>
            </a:r>
            <a:r>
              <a:rPr lang="en-GB" sz="2800" dirty="0">
                <a:solidFill>
                  <a:srgbClr val="056CB6"/>
                </a:solidFill>
                <a:latin typeface="Arial"/>
                <a:ea typeface="ヒラギノ明朝 ProN W3"/>
              </a:rPr>
              <a:t>cuestionarios </a:t>
            </a:r>
            <a:r>
              <a:rPr lang="en-GB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en línea:</a:t>
            </a:r>
          </a:p>
          <a:p>
            <a:pPr marL="788670" lvl="1" indent="-514350" algn="just">
              <a:spcBef>
                <a:spcPts val="0"/>
              </a:spcBef>
              <a:buFont typeface="+mj-lt"/>
              <a:buAutoNum type="romanLcPeriod"/>
            </a:pP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El </a:t>
            </a:r>
            <a:r>
              <a:rPr lang="en-GB" sz="23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Informe</a:t>
            </a: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de </a:t>
            </a:r>
            <a:r>
              <a:rPr lang="en-GB" sz="23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Descripción</a:t>
            </a: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del </a:t>
            </a:r>
            <a:r>
              <a:rPr lang="es-ES" sz="24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</a:t>
            </a: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, completado por el </a:t>
            </a:r>
            <a:r>
              <a:rPr lang="en-GB" sz="2300" dirty="0">
                <a:solidFill>
                  <a:srgbClr val="056CB6"/>
                </a:solidFill>
                <a:latin typeface="Arial"/>
                <a:ea typeface="ヒラギノ明朝 ProN W3"/>
              </a:rPr>
              <a:t>coordinador </a:t>
            </a: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del </a:t>
            </a:r>
            <a:r>
              <a:rPr lang="en-GB" sz="23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Clúster</a:t>
            </a:r>
            <a:endParaRPr lang="en-GB" sz="2300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788670" lvl="1" indent="-514350" algn="just">
              <a:spcBef>
                <a:spcPts val="0"/>
              </a:spcBef>
              <a:buFont typeface="+mj-lt"/>
              <a:buAutoNum type="romanLcPeriod"/>
            </a:pPr>
            <a:r>
              <a:rPr lang="en-GB" sz="2300" dirty="0" err="1">
                <a:solidFill>
                  <a:srgbClr val="056CB6"/>
                </a:solidFill>
                <a:latin typeface="Arial"/>
                <a:ea typeface="ヒラギノ明朝 ProN W3"/>
              </a:rPr>
              <a:t>Cuestionario</a:t>
            </a:r>
            <a:r>
              <a:rPr lang="en-GB" sz="2300" dirty="0">
                <a:solidFill>
                  <a:srgbClr val="056CB6"/>
                </a:solidFill>
                <a:latin typeface="Arial"/>
                <a:ea typeface="ヒラギノ明朝 ProN W3"/>
              </a:rPr>
              <a:t> de </a:t>
            </a:r>
            <a:r>
              <a:rPr lang="en-GB" sz="2300" dirty="0" err="1">
                <a:solidFill>
                  <a:srgbClr val="056CB6"/>
                </a:solidFill>
                <a:latin typeface="Arial"/>
                <a:ea typeface="ヒラギノ明朝 ProN W3"/>
              </a:rPr>
              <a:t>rendimiento</a:t>
            </a:r>
            <a:r>
              <a:rPr lang="en-GB" sz="2300" dirty="0">
                <a:solidFill>
                  <a:srgbClr val="056CB6"/>
                </a:solidFill>
                <a:latin typeface="Arial"/>
                <a:ea typeface="ヒラギノ明朝 ProN W3"/>
              </a:rPr>
              <a:t> de </a:t>
            </a:r>
            <a:r>
              <a:rPr lang="en-GB" sz="2300" dirty="0" err="1">
                <a:solidFill>
                  <a:srgbClr val="056CB6"/>
                </a:solidFill>
                <a:latin typeface="Arial"/>
                <a:ea typeface="ヒラギノ明朝 ProN W3"/>
              </a:rPr>
              <a:t>coordinación</a:t>
            </a:r>
            <a:r>
              <a:rPr lang="en-GB" sz="2300" dirty="0">
                <a:solidFill>
                  <a:srgbClr val="056CB6"/>
                </a:solidFill>
                <a:latin typeface="Arial"/>
                <a:ea typeface="ヒラギノ明朝 ProN W3"/>
              </a:rPr>
              <a:t>, </a:t>
            </a:r>
            <a:r>
              <a:rPr lang="en-GB" sz="2300" dirty="0" err="1">
                <a:solidFill>
                  <a:srgbClr val="056CB6"/>
                </a:solidFill>
                <a:latin typeface="Arial"/>
                <a:ea typeface="ヒラギノ明朝 ProN W3"/>
              </a:rPr>
              <a:t>completado</a:t>
            </a:r>
            <a:r>
              <a:rPr lang="en-GB" sz="2300" dirty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GB" sz="2300" dirty="0" err="1">
                <a:solidFill>
                  <a:srgbClr val="056CB6"/>
                </a:solidFill>
                <a:latin typeface="Arial"/>
                <a:ea typeface="ヒラギノ明朝 ProN W3"/>
              </a:rPr>
              <a:t>por</a:t>
            </a:r>
            <a:r>
              <a:rPr lang="en-GB" sz="2300" dirty="0">
                <a:solidFill>
                  <a:srgbClr val="056CB6"/>
                </a:solidFill>
                <a:latin typeface="Arial"/>
                <a:ea typeface="ヒラギノ明朝 ProN W3"/>
              </a:rPr>
              <a:t> el </a:t>
            </a:r>
            <a:r>
              <a:rPr lang="en-GB" sz="2300" dirty="0" err="1">
                <a:solidFill>
                  <a:srgbClr val="056CB6"/>
                </a:solidFill>
                <a:latin typeface="Arial"/>
                <a:ea typeface="ヒラギノ明朝 ProN W3"/>
              </a:rPr>
              <a:t>coordinador</a:t>
            </a:r>
            <a:r>
              <a:rPr lang="en-GB" sz="2300" dirty="0">
                <a:solidFill>
                  <a:srgbClr val="056CB6"/>
                </a:solidFill>
                <a:latin typeface="Arial"/>
                <a:ea typeface="ヒラギノ明朝 ProN W3"/>
              </a:rPr>
              <a:t> de </a:t>
            </a:r>
            <a:r>
              <a:rPr lang="en-GB" sz="23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Clúster</a:t>
            </a: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, </a:t>
            </a:r>
            <a:r>
              <a:rPr lang="en-GB" sz="23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aprox</a:t>
            </a: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. 25 min</a:t>
            </a:r>
            <a:endParaRPr lang="en-GB" sz="2300" i="1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788670" lvl="1" indent="-514350" algn="just">
              <a:spcBef>
                <a:spcPts val="0"/>
              </a:spcBef>
              <a:buFont typeface="+mj-lt"/>
              <a:buAutoNum type="romanLcPeriod"/>
            </a:pPr>
            <a:r>
              <a:rPr lang="en-GB" sz="2300" dirty="0" err="1">
                <a:solidFill>
                  <a:srgbClr val="056CB6"/>
                </a:solidFill>
                <a:latin typeface="Arial"/>
                <a:ea typeface="ヒラギノ明朝 ProN W3"/>
              </a:rPr>
              <a:t>Cuestionario</a:t>
            </a:r>
            <a:r>
              <a:rPr lang="en-GB" sz="2300" dirty="0">
                <a:solidFill>
                  <a:srgbClr val="056CB6"/>
                </a:solidFill>
                <a:latin typeface="Arial"/>
                <a:ea typeface="ヒラギノ明朝 ProN W3"/>
              </a:rPr>
              <a:t> de </a:t>
            </a:r>
            <a:r>
              <a:rPr lang="en-GB" sz="2300" dirty="0" err="1">
                <a:solidFill>
                  <a:srgbClr val="056CB6"/>
                </a:solidFill>
                <a:latin typeface="Arial"/>
                <a:ea typeface="ヒラギノ明朝 ProN W3"/>
              </a:rPr>
              <a:t>rendimiento</a:t>
            </a:r>
            <a:r>
              <a:rPr lang="en-GB" sz="2300" dirty="0">
                <a:solidFill>
                  <a:srgbClr val="056CB6"/>
                </a:solidFill>
                <a:latin typeface="Arial"/>
                <a:ea typeface="ヒラギノ明朝 ProN W3"/>
              </a:rPr>
              <a:t> de </a:t>
            </a:r>
            <a:r>
              <a:rPr lang="en-GB" sz="2300" dirty="0" err="1">
                <a:solidFill>
                  <a:srgbClr val="056CB6"/>
                </a:solidFill>
                <a:latin typeface="Arial"/>
                <a:ea typeface="ヒラギノ明朝 ProN W3"/>
              </a:rPr>
              <a:t>coordinación</a:t>
            </a:r>
            <a:r>
              <a:rPr lang="en-GB" sz="2300" dirty="0">
                <a:solidFill>
                  <a:srgbClr val="056CB6"/>
                </a:solidFill>
                <a:latin typeface="Arial"/>
                <a:ea typeface="ヒラギノ明朝 ProN W3"/>
              </a:rPr>
              <a:t>, </a:t>
            </a:r>
            <a:r>
              <a:rPr lang="en-GB" sz="2300" dirty="0" err="1">
                <a:solidFill>
                  <a:srgbClr val="056CB6"/>
                </a:solidFill>
                <a:latin typeface="Arial"/>
                <a:ea typeface="ヒラギノ明朝 ProN W3"/>
              </a:rPr>
              <a:t>completado</a:t>
            </a:r>
            <a:r>
              <a:rPr lang="en-GB" sz="2300" dirty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GB" sz="2300" dirty="0" err="1">
                <a:solidFill>
                  <a:srgbClr val="056CB6"/>
                </a:solidFill>
                <a:latin typeface="Arial"/>
                <a:ea typeface="ヒラギノ明朝 ProN W3"/>
              </a:rPr>
              <a:t>por</a:t>
            </a:r>
            <a:r>
              <a:rPr lang="en-GB" sz="2300" dirty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GB" sz="2300" dirty="0" err="1">
                <a:solidFill>
                  <a:srgbClr val="056CB6"/>
                </a:solidFill>
                <a:latin typeface="Arial"/>
                <a:ea typeface="ヒラギノ明朝 ProN W3"/>
              </a:rPr>
              <a:t>los</a:t>
            </a:r>
            <a:r>
              <a:rPr lang="en-GB" sz="2300" dirty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GB" sz="2300" dirty="0" err="1">
                <a:solidFill>
                  <a:srgbClr val="056CB6"/>
                </a:solidFill>
                <a:latin typeface="Arial"/>
                <a:ea typeface="ヒラギノ明朝 ProN W3"/>
              </a:rPr>
              <a:t>socios</a:t>
            </a:r>
            <a:r>
              <a:rPr lang="en-GB" sz="2300" dirty="0">
                <a:solidFill>
                  <a:srgbClr val="056CB6"/>
                </a:solidFill>
                <a:latin typeface="Arial"/>
                <a:ea typeface="ヒラギノ明朝 ProN W3"/>
              </a:rPr>
              <a:t> del </a:t>
            </a:r>
            <a:r>
              <a:rPr lang="en-GB" sz="23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Clúster</a:t>
            </a: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, </a:t>
            </a:r>
            <a:r>
              <a:rPr lang="en-GB" sz="23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aprox</a:t>
            </a: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. 25 min</a:t>
            </a:r>
            <a:endParaRPr lang="en-GB" sz="2300" i="1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algn="just">
              <a:spcBef>
                <a:spcPts val="0"/>
              </a:spcBef>
            </a:pPr>
            <a:r>
              <a:rPr lang="en-US" sz="28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Importante</a:t>
            </a:r>
            <a:r>
              <a:rPr lang="en-US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: </a:t>
            </a:r>
          </a:p>
          <a:p>
            <a:pPr lvl="1" algn="just">
              <a:spcBef>
                <a:spcPts val="0"/>
              </a:spcBef>
            </a:pP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Las respuestas </a:t>
            </a:r>
            <a:r>
              <a:rPr lang="en-GB" sz="2300" dirty="0">
                <a:solidFill>
                  <a:srgbClr val="056CB6"/>
                </a:solidFill>
                <a:latin typeface="Arial"/>
                <a:ea typeface="ヒラギノ明朝 ProN W3"/>
              </a:rPr>
              <a:t>son </a:t>
            </a: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anónimas – </a:t>
            </a:r>
            <a:r>
              <a:rPr lang="en-GB" sz="23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pero</a:t>
            </a: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GB" sz="23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eviten</a:t>
            </a: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comentarios sensibles</a:t>
            </a:r>
            <a:endParaRPr lang="en-GB" sz="23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lvl="1" algn="just">
              <a:spcBef>
                <a:spcPts val="0"/>
              </a:spcBef>
            </a:pPr>
            <a:r>
              <a:rPr lang="en-US" sz="23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Importante</a:t>
            </a:r>
            <a:r>
              <a:rPr lang="en-US" sz="23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US" sz="23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rellenar</a:t>
            </a:r>
            <a:r>
              <a:rPr lang="en-US" sz="23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todo el cuestionario</a:t>
            </a:r>
          </a:p>
          <a:p>
            <a:pPr lvl="1" algn="just">
              <a:spcBef>
                <a:spcPts val="0"/>
              </a:spcBef>
            </a:pPr>
            <a:r>
              <a:rPr lang="en-GB" sz="2300" dirty="0">
                <a:solidFill>
                  <a:srgbClr val="056CB6"/>
                </a:solidFill>
                <a:latin typeface="Arial"/>
                <a:ea typeface="ヒラギノ明朝 ProN W3"/>
                <a:sym typeface="Times New Roman" pitchFamily="18" charset="0"/>
              </a:rPr>
              <a:t>Resultados de la encuesta </a:t>
            </a: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  <a:sym typeface="Times New Roman" pitchFamily="18" charset="0"/>
              </a:rPr>
              <a:t>compartidos únicamente después de que el </a:t>
            </a:r>
            <a:r>
              <a:rPr lang="en-GB" sz="2300" dirty="0" err="1" smtClean="0">
                <a:solidFill>
                  <a:srgbClr val="056CB6"/>
                </a:solidFill>
                <a:latin typeface="Arial"/>
                <a:ea typeface="ヒラギノ明朝 ProN W3"/>
                <a:sym typeface="Times New Roman" pitchFamily="18" charset="0"/>
              </a:rPr>
              <a:t>Clúster</a:t>
            </a: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  <a:sym typeface="Times New Roman" pitchFamily="18" charset="0"/>
              </a:rPr>
              <a:t> </a:t>
            </a:r>
            <a:r>
              <a:rPr lang="en-GB" sz="2300" dirty="0" err="1" smtClean="0">
                <a:solidFill>
                  <a:srgbClr val="056CB6"/>
                </a:solidFill>
                <a:latin typeface="Arial"/>
                <a:ea typeface="ヒラギノ明朝 ProN W3"/>
                <a:sym typeface="Times New Roman" pitchFamily="18" charset="0"/>
              </a:rPr>
              <a:t>los</a:t>
            </a: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  <a:sym typeface="Times New Roman" pitchFamily="18" charset="0"/>
              </a:rPr>
              <a:t> </a:t>
            </a:r>
            <a:r>
              <a:rPr lang="en-GB" sz="2300" dirty="0" err="1" smtClean="0">
                <a:solidFill>
                  <a:srgbClr val="056CB6"/>
                </a:solidFill>
                <a:latin typeface="Arial"/>
                <a:ea typeface="ヒラギノ明朝 ProN W3"/>
                <a:sym typeface="Times New Roman" pitchFamily="18" charset="0"/>
              </a:rPr>
              <a:t>haya</a:t>
            </a:r>
            <a:r>
              <a:rPr lang="en-GB" sz="2300" dirty="0" smtClean="0">
                <a:solidFill>
                  <a:srgbClr val="056CB6"/>
                </a:solidFill>
                <a:latin typeface="Arial"/>
                <a:ea typeface="ヒラギノ明朝 ProN W3"/>
                <a:sym typeface="Times New Roman" pitchFamily="18" charset="0"/>
              </a:rPr>
              <a:t> contextualizado</a:t>
            </a:r>
            <a:endParaRPr lang="en-GB" sz="23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algn="just">
              <a:spcBef>
                <a:spcPts val="0"/>
              </a:spcBef>
            </a:pPr>
            <a:endParaRPr lang="en-US" sz="2800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algn="just">
              <a:spcBef>
                <a:spcPts val="0"/>
              </a:spcBef>
            </a:pPr>
            <a:endParaRPr lang="en-GB" sz="2800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</p:txBody>
      </p:sp>
    </p:spTree>
    <p:extLst>
      <p:ext uri="{BB962C8B-B14F-4D97-AF65-F5344CB8AC3E}">
        <p14:creationId xmlns:p14="http://schemas.microsoft.com/office/powerpoint/2010/main" val="72397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Paso II: la encuesta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GB" sz="3800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buNone/>
            </a:pPr>
            <a:r>
              <a:rPr lang="en-US" sz="6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Ejemplos de las preguntas de la encuesta:</a:t>
            </a:r>
            <a:endParaRPr lang="en-GB" sz="4200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GB" sz="4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«</a:t>
            </a:r>
            <a:r>
              <a:rPr lang="en-US" sz="4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¿Ha </a:t>
            </a:r>
            <a:r>
              <a:rPr lang="en-US" sz="4000" dirty="0" err="1">
                <a:solidFill>
                  <a:srgbClr val="056CB6"/>
                </a:solidFill>
                <a:latin typeface="Arial"/>
                <a:ea typeface="ヒラギノ明朝 ProN W3"/>
              </a:rPr>
              <a:t>acordado</a:t>
            </a:r>
            <a:r>
              <a:rPr lang="en-US" sz="4000" dirty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US" sz="4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el </a:t>
            </a:r>
            <a:r>
              <a:rPr lang="en-GB" sz="4000" dirty="0" err="1">
                <a:solidFill>
                  <a:srgbClr val="056CB6"/>
                </a:solidFill>
                <a:latin typeface="Arial"/>
                <a:ea typeface="ヒラギノ明朝 ProN W3"/>
              </a:rPr>
              <a:t>Clúster</a:t>
            </a:r>
            <a:r>
              <a:rPr lang="en-GB" sz="4000" dirty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US" sz="4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con </a:t>
            </a:r>
            <a:r>
              <a:rPr lang="en-US" sz="4000" dirty="0">
                <a:solidFill>
                  <a:srgbClr val="056CB6"/>
                </a:solidFill>
                <a:latin typeface="Arial"/>
                <a:ea typeface="ヒラギノ明朝 ProN W3"/>
              </a:rPr>
              <a:t>sus socios los formatos para </a:t>
            </a:r>
            <a:r>
              <a:rPr lang="en-US" sz="40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monitorizar</a:t>
            </a:r>
            <a:r>
              <a:rPr lang="en-US" sz="4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US" sz="4000" dirty="0">
                <a:solidFill>
                  <a:srgbClr val="056CB6"/>
                </a:solidFill>
                <a:latin typeface="Arial"/>
                <a:ea typeface="ヒラギノ明朝 ProN W3"/>
              </a:rPr>
              <a:t>e informar de las necesidades</a:t>
            </a:r>
            <a:r>
              <a:rPr lang="en-US" sz="4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?»</a:t>
            </a:r>
            <a:endParaRPr lang="en-GB" sz="25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GB" sz="35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en-GB" sz="3500" i="1" dirty="0" smtClean="0">
                <a:solidFill>
                  <a:srgbClr val="056CB6"/>
                </a:solidFill>
                <a:latin typeface="Arial"/>
                <a:ea typeface="ヒラギノ明朝 ProN W3"/>
              </a:rPr>
              <a:t>Sí</a:t>
            </a:r>
            <a:endParaRPr lang="en-GB" sz="3500" i="1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GB" sz="35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en-GB" sz="3500" i="1" dirty="0" smtClean="0">
                <a:solidFill>
                  <a:srgbClr val="056CB6"/>
                </a:solidFill>
                <a:latin typeface="Arial"/>
                <a:ea typeface="ヒラギノ明朝 ProN W3"/>
              </a:rPr>
              <a:t>No</a:t>
            </a:r>
            <a:endParaRPr lang="en-GB" sz="3500" i="1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GB" sz="35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en-GB" sz="3500" i="1" dirty="0" smtClean="0">
                <a:solidFill>
                  <a:srgbClr val="056CB6"/>
                </a:solidFill>
                <a:latin typeface="Arial"/>
                <a:ea typeface="ヒラギノ明朝 ProN W3"/>
              </a:rPr>
              <a:t>No lo sé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3300" i="1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4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«</a:t>
            </a:r>
            <a:r>
              <a:rPr lang="en-US" sz="4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¿Ha </a:t>
            </a:r>
            <a:r>
              <a:rPr lang="en-US" sz="4000" dirty="0" err="1">
                <a:solidFill>
                  <a:srgbClr val="056CB6"/>
                </a:solidFill>
                <a:latin typeface="Arial"/>
                <a:ea typeface="ヒラギノ明朝 ProN W3"/>
              </a:rPr>
              <a:t>informado</a:t>
            </a:r>
            <a:r>
              <a:rPr lang="en-US" sz="4000" dirty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US" sz="40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su</a:t>
            </a:r>
            <a:r>
              <a:rPr lang="en-US" sz="4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US" sz="4000" dirty="0" err="1">
                <a:solidFill>
                  <a:srgbClr val="056CB6"/>
                </a:solidFill>
                <a:latin typeface="Arial"/>
                <a:ea typeface="ヒラギノ明朝 ProN W3"/>
              </a:rPr>
              <a:t>organización</a:t>
            </a:r>
            <a:r>
              <a:rPr lang="en-US" sz="4000" dirty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US" sz="40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usando</a:t>
            </a:r>
            <a:r>
              <a:rPr lang="en-US" sz="4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US" sz="4000" dirty="0">
                <a:solidFill>
                  <a:srgbClr val="056CB6"/>
                </a:solidFill>
                <a:latin typeface="Arial"/>
                <a:ea typeface="ヒラギノ明朝 ProN W3"/>
              </a:rPr>
              <a:t>esos formatos</a:t>
            </a:r>
            <a:r>
              <a:rPr lang="en-US" sz="4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?»</a:t>
            </a:r>
            <a:endParaRPr lang="en-US" sz="40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GB" sz="34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en-GB" sz="3400" i="1" dirty="0" smtClean="0">
                <a:solidFill>
                  <a:srgbClr val="056CB6"/>
                </a:solidFill>
                <a:latin typeface="Arial"/>
                <a:ea typeface="ヒラギノ明朝 ProN W3"/>
              </a:rPr>
              <a:t>Nunca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GB" sz="34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en-GB" sz="3400" i="1" dirty="0" smtClean="0">
                <a:solidFill>
                  <a:srgbClr val="056CB6"/>
                </a:solidFill>
                <a:latin typeface="Arial"/>
                <a:ea typeface="ヒラギノ明朝 ProN W3"/>
              </a:rPr>
              <a:t>Raramente</a:t>
            </a:r>
            <a:endParaRPr lang="en-GB" sz="3400" i="1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GB" sz="34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en-GB" sz="3400" i="1" dirty="0" smtClean="0">
                <a:solidFill>
                  <a:srgbClr val="056CB6"/>
                </a:solidFill>
                <a:latin typeface="Arial"/>
                <a:ea typeface="ヒラギノ明朝 ProN W3"/>
              </a:rPr>
              <a:t>Bastante a menudo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GB" sz="34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en-GB" sz="3400" i="1" dirty="0" smtClean="0">
                <a:solidFill>
                  <a:srgbClr val="056CB6"/>
                </a:solidFill>
                <a:latin typeface="Arial"/>
                <a:ea typeface="ヒラギノ明朝 ProN W3"/>
              </a:rPr>
              <a:t>Muy regularmente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GB" sz="34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en-GB" sz="3400" i="1" dirty="0" smtClean="0">
                <a:solidFill>
                  <a:srgbClr val="056CB6"/>
                </a:solidFill>
                <a:latin typeface="Arial"/>
                <a:ea typeface="ヒラギノ明朝 ProN W3"/>
              </a:rPr>
              <a:t>No lo sé</a:t>
            </a:r>
            <a:endParaRPr lang="en-GB" sz="3400" i="1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en-GB" sz="3400" dirty="0"/>
          </a:p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91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75895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Paso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II: la encuesta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00584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en-GB" sz="2400" dirty="0">
                <a:solidFill>
                  <a:srgbClr val="056CB6"/>
                </a:solidFill>
                <a:latin typeface="Arial"/>
                <a:ea typeface="ヒラギノ明朝 ProN W3"/>
              </a:rPr>
              <a:t>Análisis y </a:t>
            </a:r>
            <a:r>
              <a:rPr lang="en-GB" sz="24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puntuación </a:t>
            </a:r>
            <a:r>
              <a:rPr lang="en-GB" sz="2400" dirty="0">
                <a:solidFill>
                  <a:srgbClr val="056CB6"/>
                </a:solidFill>
                <a:latin typeface="Arial"/>
                <a:ea typeface="ヒラギノ明朝 ProN W3"/>
              </a:rPr>
              <a:t>del estado de rendimiento</a:t>
            </a:r>
          </a:p>
          <a:p>
            <a:pPr marL="557784" indent="-457200">
              <a:lnSpc>
                <a:spcPct val="140000"/>
              </a:lnSpc>
              <a:spcBef>
                <a:spcPts val="0"/>
              </a:spcBef>
            </a:pPr>
            <a:r>
              <a:rPr lang="en-GB" sz="2000" dirty="0">
                <a:solidFill>
                  <a:srgbClr val="056CB6"/>
                </a:solidFill>
                <a:latin typeface="Arial"/>
                <a:ea typeface="ヒラギノ明朝 ProN W3"/>
              </a:rPr>
              <a:t>La mediana de la puntuación para cada </a:t>
            </a:r>
            <a:r>
              <a:rPr lang="en-GB" sz="2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subcategoría </a:t>
            </a:r>
            <a:r>
              <a:rPr lang="en-GB" sz="2000" dirty="0">
                <a:solidFill>
                  <a:srgbClr val="056CB6"/>
                </a:solidFill>
                <a:latin typeface="Arial"/>
                <a:ea typeface="ヒラギノ明朝 ProN W3"/>
              </a:rPr>
              <a:t>se calcula en base a los resultados agregados de los socios y el coordinador. </a:t>
            </a:r>
          </a:p>
          <a:p>
            <a:pPr marL="557784" indent="-457200">
              <a:lnSpc>
                <a:spcPct val="140000"/>
              </a:lnSpc>
              <a:spcBef>
                <a:spcPts val="0"/>
              </a:spcBef>
            </a:pPr>
            <a:r>
              <a:rPr lang="en-GB" sz="2000" dirty="0">
                <a:solidFill>
                  <a:srgbClr val="056CB6"/>
                </a:solidFill>
                <a:latin typeface="Arial"/>
                <a:ea typeface="ヒラギノ明朝 ProN W3"/>
              </a:rPr>
              <a:t>La mediana de la puntuación se clasifica en </a:t>
            </a:r>
            <a:r>
              <a:rPr lang="en-GB" sz="2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4 categorías de estado de </a:t>
            </a:r>
            <a:r>
              <a:rPr lang="en-GB" sz="2000" dirty="0">
                <a:solidFill>
                  <a:srgbClr val="056CB6"/>
                </a:solidFill>
                <a:latin typeface="Arial"/>
                <a:ea typeface="ヒラギノ明朝 ProN W3"/>
              </a:rPr>
              <a:t>rendimiento: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440366"/>
              </p:ext>
            </p:extLst>
          </p:nvPr>
        </p:nvGraphicFramePr>
        <p:xfrm>
          <a:off x="1835696" y="403656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48718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Puntuación</a:t>
                      </a:r>
                      <a:endParaRPr lang="en-GB" sz="160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Estado de rendimiento</a:t>
                      </a:r>
                      <a:endParaRPr lang="en-GB" sz="160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&gt;0,75 %</a:t>
                      </a:r>
                      <a:endParaRPr lang="en-GB" sz="160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Verde = Fuerte</a:t>
                      </a:r>
                      <a:endParaRPr lang="en-GB" sz="160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0,51-0,75 %</a:t>
                      </a:r>
                      <a:endParaRPr lang="en-GB" sz="160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Amarillo = Satisfactorio (necesita</a:t>
                      </a:r>
                      <a:r>
                        <a:rPr lang="en-US" sz="1600" baseline="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 mejoras menores</a:t>
                      </a:r>
                      <a:r>
                        <a:rPr lang="en-US" sz="160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GB" sz="160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0,26-0,50 %</a:t>
                      </a:r>
                      <a:endParaRPr lang="en-GB" sz="160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Naranja = Insatisfactorio (necesita mejoras importantes)</a:t>
                      </a:r>
                      <a:endParaRPr lang="en-GB" sz="160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/>
                          <a:cs typeface="Arial" panose="020B0604020202020204" pitchFamily="34" charset="0"/>
                        </a:rPr>
                        <a:t>≤ 0,25 %</a:t>
                      </a:r>
                      <a:endParaRPr lang="en-GB" sz="160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Rojo = Débil</a:t>
                      </a:r>
                      <a:endParaRPr lang="en-GB" sz="160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74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534400" cy="64807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Paso II: la encuesta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2800" i="1" dirty="0" smtClean="0">
                <a:solidFill>
                  <a:srgbClr val="056CB6"/>
                </a:solidFill>
                <a:latin typeface="Arial"/>
                <a:ea typeface="ヒラギノ明朝 ProN W3"/>
              </a:rPr>
              <a:t>Resultado II: los resultados de la encuesta son ponderados y compilados en un informe</a:t>
            </a:r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333158"/>
              </p:ext>
            </p:extLst>
          </p:nvPr>
        </p:nvGraphicFramePr>
        <p:xfrm>
          <a:off x="395536" y="2492896"/>
          <a:ext cx="8433767" cy="3833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1309"/>
                <a:gridCol w="2022458"/>
              </a:tblGrid>
              <a:tr h="473155">
                <a:tc>
                  <a:txBody>
                    <a:bodyPr/>
                    <a:lstStyle/>
                    <a:p>
                      <a:r>
                        <a:rPr lang="es-ES" sz="1400" noProof="0" dirty="0" smtClean="0">
                          <a:latin typeface="Calibri Light" panose="020F0302020204030204" pitchFamily="34" charset="0"/>
                        </a:rPr>
                        <a:t>Categoría</a:t>
                      </a:r>
                      <a:endParaRPr lang="es-ES" sz="1400" noProof="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noProof="0" dirty="0" smtClean="0">
                          <a:latin typeface="Calibri Light" panose="020F0302020204030204" pitchFamily="34" charset="0"/>
                        </a:rPr>
                        <a:t>Puntuación de rendimiento</a:t>
                      </a:r>
                      <a:endParaRPr lang="es-ES" sz="1400" noProof="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78326">
                <a:tc>
                  <a:txBody>
                    <a:bodyPr/>
                    <a:lstStyle/>
                    <a:p>
                      <a:r>
                        <a:rPr lang="es-ES" sz="1400" b="1" noProof="0" dirty="0" smtClean="0">
                          <a:latin typeface="Calibri Light" panose="020F0302020204030204" pitchFamily="34" charset="0"/>
                        </a:rPr>
                        <a:t>1. Apoyo a la prestación de servicios</a:t>
                      </a:r>
                      <a:endParaRPr lang="es-ES" sz="1400" b="1" noProof="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noProof="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73155">
                <a:tc>
                  <a:txBody>
                    <a:bodyPr/>
                    <a:lstStyle/>
                    <a:p>
                      <a:r>
                        <a:rPr lang="es-ES" sz="1400" noProof="0" dirty="0" smtClean="0">
                          <a:latin typeface="Calibri Light" panose="020F0302020204030204" pitchFamily="34" charset="0"/>
                        </a:rPr>
                        <a:t>1.1  La provisión de una plataforma que garantice la prestación de servicios es impulsada por el Plan de Respuesta Humanitaria y las prioridades estratégicas </a:t>
                      </a:r>
                      <a:endParaRPr lang="es-ES" sz="1400" noProof="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noProof="0" dirty="0" smtClean="0">
                          <a:latin typeface="Calibri Light" panose="020F0302020204030204" pitchFamily="34" charset="0"/>
                        </a:rPr>
                        <a:t>Bueno</a:t>
                      </a:r>
                      <a:endParaRPr lang="es-ES" sz="1400" noProof="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78326">
                <a:tc>
                  <a:txBody>
                    <a:bodyPr/>
                    <a:lstStyle/>
                    <a:p>
                      <a:r>
                        <a:rPr lang="es-ES" sz="1400" noProof="0" dirty="0" smtClean="0">
                          <a:latin typeface="Calibri Light" panose="020F0302020204030204" pitchFamily="34" charset="0"/>
                        </a:rPr>
                        <a:t>1.2 Desarrollo de mecanismos para eliminar la duplicación de la provisión de servicio</a:t>
                      </a:r>
                      <a:endParaRPr lang="es-ES" sz="1400" noProof="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noProof="0" dirty="0" smtClean="0">
                          <a:latin typeface="Calibri Light" panose="020F0302020204030204" pitchFamily="34" charset="0"/>
                        </a:rPr>
                        <a:t>Insatisfactorio</a:t>
                      </a:r>
                      <a:endParaRPr lang="es-ES" sz="1400" noProof="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473155">
                <a:tc>
                  <a:txBody>
                    <a:bodyPr/>
                    <a:lstStyle/>
                    <a:p>
                      <a:r>
                        <a:rPr lang="es-ES" sz="1400" b="1" noProof="0" dirty="0" smtClean="0">
                          <a:effectLst/>
                          <a:latin typeface="Calibri Light" panose="020F0302020204030204" pitchFamily="34" charset="0"/>
                        </a:rPr>
                        <a:t>2. Informar las decisiones estratégicas del Coordinador Humanitario (CH) y el Equipo Humanitario del País (EHP)</a:t>
                      </a:r>
                      <a:endParaRPr lang="es-ES" sz="1400" b="1" noProof="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noProof="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67984">
                <a:tc>
                  <a:txBody>
                    <a:bodyPr/>
                    <a:lstStyle/>
                    <a:p>
                      <a:r>
                        <a:rPr lang="es-ES" sz="1400" b="0" noProof="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2.1 Preparar evaluaciones de necesidades y análisis de lagunas (de forma transversal y</a:t>
                      </a:r>
                      <a:r>
                        <a:rPr lang="es-ES" sz="1400" b="0" baseline="0" noProof="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 dentro de los Clústeres</a:t>
                      </a:r>
                      <a:r>
                        <a:rPr lang="es-ES" sz="1400" b="0" noProof="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, usando herramientas de gestión de la información, según resulten necesarias) para informar el establecimiento</a:t>
                      </a:r>
                      <a:r>
                        <a:rPr lang="es-ES" sz="1400" b="0" baseline="0" noProof="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400" b="0" noProof="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de prioridades </a:t>
                      </a:r>
                      <a:endParaRPr lang="es-ES" sz="1400" b="0" noProof="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noProof="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Satisfactorio</a:t>
                      </a:r>
                      <a:endParaRPr lang="es-ES" sz="1400" b="0" noProof="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32792">
                <a:tc>
                  <a:txBody>
                    <a:bodyPr/>
                    <a:lstStyle/>
                    <a:p>
                      <a:r>
                        <a:rPr lang="es-ES" sz="1400" b="0" noProof="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2.2 Identificación</a:t>
                      </a:r>
                      <a:r>
                        <a:rPr lang="es-ES" sz="1400" b="0" baseline="0" noProof="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 y </a:t>
                      </a:r>
                      <a:r>
                        <a:rPr lang="es-ES" sz="1400" b="0" noProof="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búsqueda</a:t>
                      </a:r>
                      <a:r>
                        <a:rPr lang="es-ES" sz="1400" b="0" baseline="0" noProof="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 de</a:t>
                      </a:r>
                      <a:r>
                        <a:rPr lang="es-ES" sz="1400" b="0" noProof="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 soluciones para lagunas, obstáculos y duplicaciones (emergentes) y asuntos transversales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noProof="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Débil</a:t>
                      </a:r>
                      <a:endParaRPr lang="es-ES" sz="1400" b="0" noProof="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78326">
                <a:tc>
                  <a:txBody>
                    <a:bodyPr/>
                    <a:lstStyle/>
                    <a:p>
                      <a:r>
                        <a:rPr lang="es-ES" sz="1400" b="0" noProof="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2.3 Formulación de prioridades sobre la base de un análisis </a:t>
                      </a:r>
                      <a:endParaRPr lang="es-ES" sz="1400" b="0" noProof="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noProof="0" dirty="0" smtClean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Satisfactorio</a:t>
                      </a:r>
                      <a:endParaRPr lang="es-ES" sz="1400" b="0" noProof="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Paso III: análisis de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Clúster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 planificación de acciones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Revisar/modificar </a:t>
            </a:r>
            <a:r>
              <a:rPr lang="en-GB" sz="2800" dirty="0">
                <a:solidFill>
                  <a:srgbClr val="056CB6"/>
                </a:solidFill>
                <a:latin typeface="Arial"/>
                <a:ea typeface="ヒラギノ明朝 ProN W3"/>
              </a:rPr>
              <a:t>el </a:t>
            </a:r>
            <a:r>
              <a:rPr lang="en-GB" sz="2800" dirty="0" err="1">
                <a:solidFill>
                  <a:srgbClr val="056CB6"/>
                </a:solidFill>
                <a:latin typeface="Arial"/>
                <a:ea typeface="ヒラギノ明朝 ProN W3"/>
              </a:rPr>
              <a:t>I</a:t>
            </a:r>
            <a:r>
              <a:rPr lang="en-GB" sz="28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nforme</a:t>
            </a:r>
            <a:r>
              <a:rPr lang="en-GB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GB" sz="28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Preliminar</a:t>
            </a:r>
            <a:endParaRPr lang="en-GB" sz="28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>
              <a:spcBef>
                <a:spcPts val="0"/>
              </a:spcBef>
            </a:pPr>
            <a:r>
              <a:rPr lang="en-GB" sz="28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Explicar</a:t>
            </a:r>
            <a:r>
              <a:rPr lang="en-GB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/</a:t>
            </a:r>
            <a:r>
              <a:rPr lang="en-GB" sz="28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contextualizar</a:t>
            </a:r>
            <a:r>
              <a:rPr lang="en-GB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GB" sz="28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los</a:t>
            </a:r>
            <a:r>
              <a:rPr lang="en-GB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GB" sz="28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hallazgos</a:t>
            </a:r>
            <a:endParaRPr lang="en-GB" sz="28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>
              <a:spcBef>
                <a:spcPts val="0"/>
              </a:spcBef>
            </a:pPr>
            <a:r>
              <a:rPr lang="en-GB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Identificar acciones </a:t>
            </a:r>
            <a:r>
              <a:rPr lang="en-GB" sz="2800" dirty="0">
                <a:solidFill>
                  <a:srgbClr val="056CB6"/>
                </a:solidFill>
                <a:latin typeface="Arial"/>
                <a:ea typeface="ヒラギノ明朝 ProN W3"/>
              </a:rPr>
              <a:t>de </a:t>
            </a:r>
            <a:r>
              <a:rPr lang="en-GB" sz="2800" dirty="0" err="1">
                <a:solidFill>
                  <a:srgbClr val="056CB6"/>
                </a:solidFill>
                <a:latin typeface="Arial"/>
                <a:ea typeface="ヒラギノ明朝 ProN W3"/>
              </a:rPr>
              <a:t>mejora</a:t>
            </a:r>
            <a:r>
              <a:rPr lang="en-GB" sz="2800" dirty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GB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(</a:t>
            </a:r>
            <a:r>
              <a:rPr lang="en-GB" sz="28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centrarse</a:t>
            </a:r>
            <a:r>
              <a:rPr lang="en-GB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GB" sz="28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en</a:t>
            </a:r>
            <a:r>
              <a:rPr lang="en-GB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GB" sz="28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rendimiento</a:t>
            </a:r>
            <a:r>
              <a:rPr lang="en-GB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débil </a:t>
            </a:r>
            <a:r>
              <a:rPr lang="en-GB" sz="2800" dirty="0">
                <a:solidFill>
                  <a:srgbClr val="056CB6"/>
                </a:solidFill>
                <a:latin typeface="Arial"/>
                <a:ea typeface="ヒラギノ明朝 ProN W3"/>
              </a:rPr>
              <a:t>e </a:t>
            </a:r>
            <a:r>
              <a:rPr lang="en-GB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insatisfactorio), plazos y responsables para el seguimiento</a:t>
            </a:r>
            <a:endParaRPr lang="en-GB" sz="28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algn="just">
              <a:spcBef>
                <a:spcPts val="0"/>
              </a:spcBef>
            </a:pPr>
            <a:r>
              <a:rPr lang="en-GB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Detallar </a:t>
            </a:r>
            <a:r>
              <a:rPr lang="en-GB" sz="2800" dirty="0">
                <a:solidFill>
                  <a:srgbClr val="056CB6"/>
                </a:solidFill>
                <a:latin typeface="Arial"/>
                <a:ea typeface="ヒラギノ明朝 ProN W3"/>
              </a:rPr>
              <a:t>las necesidades de apoyo </a:t>
            </a:r>
            <a:endParaRPr lang="en-GB" sz="2800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2800" u="sng" dirty="0" smtClean="0">
              <a:solidFill>
                <a:srgbClr val="056CB6"/>
              </a:solidFill>
              <a:latin typeface="Arial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0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Paso III: análisis de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Clúster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planificación de acciones</a:t>
            </a:r>
            <a:endParaRPr lang="en-GB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sz="3200" i="1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Resulado</a:t>
            </a:r>
            <a:r>
              <a:rPr lang="es-ES" sz="3200" i="1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III: CCPM final y Plan de Acción</a:t>
            </a:r>
          </a:p>
          <a:p>
            <a:r>
              <a:rPr lang="es-ES" sz="3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Acciones de mejora, plazos y responsables del seguimiento</a:t>
            </a:r>
          </a:p>
          <a:p>
            <a:r>
              <a:rPr lang="es-ES" sz="3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Conocimiento de las necesidades de apoyo (CH/EHP, agencias líderes de Clústeres, socios, OCHA, </a:t>
            </a:r>
            <a:r>
              <a:rPr lang="en-GB" sz="32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Clústeres</a:t>
            </a:r>
            <a:r>
              <a:rPr lang="en-GB" sz="3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s-ES" sz="3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Globales y autoridades nacionales)</a:t>
            </a:r>
          </a:p>
          <a:p>
            <a:r>
              <a:rPr lang="es-ES" sz="3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Compartido con el CH/EHP y el </a:t>
            </a:r>
            <a:r>
              <a:rPr lang="en-GB" sz="3200" dirty="0" err="1">
                <a:solidFill>
                  <a:srgbClr val="056CB6"/>
                </a:solidFill>
                <a:latin typeface="Arial"/>
                <a:ea typeface="ヒラギノ明朝 ProN W3"/>
              </a:rPr>
              <a:t>Clúster</a:t>
            </a:r>
            <a:r>
              <a:rPr lang="en-GB" sz="3200" dirty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GB" sz="3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G</a:t>
            </a:r>
            <a:r>
              <a:rPr lang="es-ES" sz="32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lobal</a:t>
            </a:r>
            <a:r>
              <a:rPr lang="es-ES" sz="3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y, en su caso, las autoridades nacionales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08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Paso IV: seguimiento y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monitorización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Seguimiento:</a:t>
            </a:r>
          </a:p>
          <a:p>
            <a:pPr>
              <a:spcBef>
                <a:spcPts val="0"/>
              </a:spcBef>
            </a:pPr>
            <a:r>
              <a:rPr lang="es-ES" sz="28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CeC</a:t>
            </a:r>
            <a:r>
              <a:rPr lang="es-ES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: Revisión de informes / planes de acción     identificar debilidades comunes que deben abordarse sistemáticamente.  </a:t>
            </a:r>
          </a:p>
          <a:p>
            <a:pPr>
              <a:spcBef>
                <a:spcPts val="0"/>
              </a:spcBef>
            </a:pPr>
            <a:r>
              <a:rPr lang="es-ES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EHP: Presentación de informes / planes de acción y discusión de requisitos de apoyo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Monitorización:</a:t>
            </a:r>
          </a:p>
          <a:p>
            <a:pPr>
              <a:spcBef>
                <a:spcPts val="0"/>
              </a:spcBef>
            </a:pPr>
            <a:r>
              <a:rPr lang="es-ES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Hacer un balance de los avances en las reuniones mensuales del </a:t>
            </a:r>
            <a:r>
              <a:rPr lang="en-GB" sz="28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Clúster</a:t>
            </a:r>
            <a:r>
              <a:rPr lang="en-GB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s-ES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Informes progreso trimestral al EHP</a:t>
            </a:r>
          </a:p>
          <a:p>
            <a:pPr marL="0" indent="0">
              <a:spcBef>
                <a:spcPts val="0"/>
              </a:spcBef>
              <a:buNone/>
            </a:pPr>
            <a:endParaRPr lang="es-ES" sz="2800" i="1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" sz="2800" i="1" dirty="0" smtClean="0">
                <a:solidFill>
                  <a:srgbClr val="056CB6"/>
                </a:solidFill>
                <a:latin typeface="Arial"/>
                <a:ea typeface="ヒラギノ明朝 ProN W3"/>
              </a:rPr>
              <a:t>Resultado IV: informes trimestrales al EHP</a:t>
            </a:r>
          </a:p>
        </p:txBody>
      </p:sp>
      <p:sp>
        <p:nvSpPr>
          <p:cNvPr id="4" name="Right Arrow 3"/>
          <p:cNvSpPr/>
          <p:nvPr/>
        </p:nvSpPr>
        <p:spPr>
          <a:xfrm>
            <a:off x="7380312" y="1988094"/>
            <a:ext cx="33033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32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¿Qué es el CCPM?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Una autoevaluación del rendimiento del Clúster en relación a las 6 funciones del Clúster y la rendición de cuentas a las poblaciones afectadas: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es-ES" sz="1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Apoyo a la prestación de servicios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es-ES" sz="1900" dirty="0">
                <a:solidFill>
                  <a:srgbClr val="056CB6"/>
                </a:solidFill>
                <a:latin typeface="Arial"/>
                <a:ea typeface="ヒラギノ明朝 ProN W3"/>
              </a:rPr>
              <a:t>I</a:t>
            </a:r>
            <a:r>
              <a:rPr lang="es-ES" sz="1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nformar las decisiones estratégicas del CH/EHP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es-ES" sz="1900" dirty="0">
                <a:solidFill>
                  <a:srgbClr val="056CB6"/>
                </a:solidFill>
                <a:latin typeface="Arial"/>
                <a:ea typeface="ヒラギノ明朝 ProN W3"/>
              </a:rPr>
              <a:t>D</a:t>
            </a:r>
            <a:r>
              <a:rPr lang="es-ES" sz="1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esarrollo de estrategias 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es-ES" sz="1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Seguir y evaluar el rendimiento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es-ES" sz="1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Construcción de capacidad nacional en preparación y planificación de contingencias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es-ES" sz="1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Promoción 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es-ES" sz="1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+ sección en rendición de cuentas a las poblaci</a:t>
            </a:r>
            <a:r>
              <a:rPr lang="es-ES" sz="2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ones</a:t>
            </a:r>
            <a:r>
              <a:rPr lang="es-ES" sz="1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afectadas</a:t>
            </a:r>
          </a:p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Un proceso dirigido por los países, con el apoyo de </a:t>
            </a:r>
            <a:r>
              <a:rPr lang="es-ES" sz="2400" dirty="0">
                <a:solidFill>
                  <a:srgbClr val="056CB6"/>
                </a:solidFill>
                <a:latin typeface="Arial"/>
                <a:ea typeface="ヒラギノ明朝 ProN W3"/>
              </a:rPr>
              <a:t>los </a:t>
            </a:r>
            <a:r>
              <a:rPr lang="es-ES" sz="24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 Globales y OCHA</a:t>
            </a:r>
          </a:p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El CCPM puede ser aplicado por </a:t>
            </a:r>
            <a:r>
              <a:rPr lang="es-ES" sz="2400" dirty="0">
                <a:solidFill>
                  <a:srgbClr val="056CB6"/>
                </a:solidFill>
                <a:latin typeface="Arial"/>
                <a:ea typeface="ヒラギノ明朝 ProN W3"/>
              </a:rPr>
              <a:t>ambos </a:t>
            </a:r>
            <a:r>
              <a:rPr lang="es-ES" sz="24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 y sectores</a:t>
            </a:r>
          </a:p>
          <a:p>
            <a:pPr marL="0" indent="0">
              <a:spcAft>
                <a:spcPts val="600"/>
              </a:spcAft>
              <a:buNone/>
            </a:pPr>
            <a:endParaRPr lang="es-ES" sz="2400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endParaRPr lang="es-ES" sz="2400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endParaRPr lang="es-ES" sz="2400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633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¿De dónde viene el CCPM?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457200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s-ES" sz="2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Agenda Transformativa (AT)</a:t>
            </a:r>
          </a:p>
          <a:p>
            <a:pPr marL="1463040" lvl="5" indent="0">
              <a:lnSpc>
                <a:spcPct val="200000"/>
              </a:lnSpc>
              <a:buNone/>
            </a:pPr>
            <a:r>
              <a:rPr lang="es-ES" sz="2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Mejorar la coordinación y la rendición de cuentas</a:t>
            </a:r>
          </a:p>
          <a:p>
            <a:pPr>
              <a:lnSpc>
                <a:spcPct val="200000"/>
              </a:lnSpc>
            </a:pPr>
            <a:r>
              <a:rPr lang="es-ES" sz="2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Desarrollado por el Subgrupo de Trabajo (SWG, por sus siglas en ingl</a:t>
            </a:r>
            <a:r>
              <a:rPr lang="es-ES" sz="24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é</a:t>
            </a:r>
            <a:r>
              <a:rPr lang="es-ES" sz="2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s) del IASC sobre el enfoque del </a:t>
            </a:r>
            <a:r>
              <a:rPr lang="es-ES" sz="2200" dirty="0">
                <a:solidFill>
                  <a:srgbClr val="056CB6"/>
                </a:solidFill>
                <a:latin typeface="Arial"/>
                <a:ea typeface="ヒラギノ明朝 ProN W3"/>
              </a:rPr>
              <a:t>Clúster </a:t>
            </a:r>
            <a:r>
              <a:rPr lang="es-ES" sz="2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y promocionado por el Grupo de Trabajo (WG</a:t>
            </a:r>
            <a:r>
              <a:rPr lang="es-ES" sz="2200" dirty="0">
                <a:solidFill>
                  <a:srgbClr val="056CB6"/>
                </a:solidFill>
                <a:latin typeface="Arial"/>
                <a:ea typeface="ヒラギノ明朝 ProN W3"/>
              </a:rPr>
              <a:t>, por sus siglas en ingl</a:t>
            </a:r>
            <a:r>
              <a:rPr lang="es-ES" sz="2400" dirty="0">
                <a:solidFill>
                  <a:srgbClr val="056CB6"/>
                </a:solidFill>
                <a:latin typeface="Arial"/>
                <a:ea typeface="ヒラギノ明朝 ProN W3"/>
              </a:rPr>
              <a:t>é</a:t>
            </a:r>
            <a:r>
              <a:rPr lang="es-ES" sz="2200" dirty="0">
                <a:solidFill>
                  <a:srgbClr val="056CB6"/>
                </a:solidFill>
                <a:latin typeface="Arial"/>
                <a:ea typeface="ヒラギノ明朝 ProN W3"/>
              </a:rPr>
              <a:t>s) del </a:t>
            </a:r>
            <a:r>
              <a:rPr lang="es-ES" sz="2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IASC en 2012</a:t>
            </a:r>
          </a:p>
          <a:p>
            <a:pPr>
              <a:lnSpc>
                <a:spcPct val="200000"/>
              </a:lnSpc>
            </a:pPr>
            <a:r>
              <a:rPr lang="es-ES" sz="2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Pilotado en 2012 y puesto en práctica a partir de 2013 </a:t>
            </a:r>
          </a:p>
        </p:txBody>
      </p:sp>
      <p:sp>
        <p:nvSpPr>
          <p:cNvPr id="5" name="Right Arrow 4"/>
          <p:cNvSpPr/>
          <p:nvPr/>
        </p:nvSpPr>
        <p:spPr>
          <a:xfrm>
            <a:off x="683568" y="24928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53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¿Por qué monitorear el rendimiento en coordinación del Clúster?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" sz="8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Asegurar una coordinación eficiente y eficaz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" sz="8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Hacer un balance de qué áreas funcionales funcionan bien y qué áreas necesitan mejorar 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" sz="8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Crear conciencia acerca del apoyo necesario del CH/EHP, las agencias líderes, </a:t>
            </a:r>
            <a:r>
              <a:rPr lang="es-ES" sz="8000" dirty="0">
                <a:solidFill>
                  <a:srgbClr val="056CB6"/>
                </a:solidFill>
                <a:latin typeface="Arial"/>
                <a:ea typeface="ヒラギノ明朝 ProN W3"/>
              </a:rPr>
              <a:t>los </a:t>
            </a:r>
            <a:r>
              <a:rPr lang="es-ES" sz="8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 Globales o los socios </a:t>
            </a:r>
            <a:r>
              <a:rPr lang="es-ES" sz="8000" dirty="0">
                <a:solidFill>
                  <a:srgbClr val="056CB6"/>
                </a:solidFill>
                <a:latin typeface="Arial"/>
                <a:ea typeface="ヒラギノ明朝 ProN W3"/>
              </a:rPr>
              <a:t>del Clúster </a:t>
            </a:r>
            <a:endParaRPr lang="es-ES" sz="8000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" sz="8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Oportunidad para la autorreflexión 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" sz="8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Fortalecimiento de la transparencia y la colaboración dentro </a:t>
            </a:r>
            <a:r>
              <a:rPr lang="es-ES" sz="8000" dirty="0">
                <a:solidFill>
                  <a:srgbClr val="056CB6"/>
                </a:solidFill>
                <a:latin typeface="Arial"/>
                <a:ea typeface="ヒラギノ明朝 ProN W3"/>
              </a:rPr>
              <a:t>de un Clúster</a:t>
            </a:r>
            <a:endParaRPr lang="es-ES" sz="8000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" sz="80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Mostrar el valor añadido y justificar los costes de coordinación</a:t>
            </a:r>
          </a:p>
          <a:p>
            <a:pPr marL="0" indent="0">
              <a:lnSpc>
                <a:spcPct val="200000"/>
              </a:lnSpc>
              <a:buNone/>
            </a:pPr>
            <a:endParaRPr lang="en-US" sz="40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536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El CCPM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57784" indent="-457200">
              <a:spcBef>
                <a:spcPts val="1200"/>
              </a:spcBef>
              <a:spcAft>
                <a:spcPts val="600"/>
              </a:spcAft>
            </a:pPr>
            <a:r>
              <a:rPr lang="es-ES" sz="2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Monitorea la respuesta (prestación de servicios) </a:t>
            </a:r>
          </a:p>
          <a:p>
            <a:pPr marL="557784" indent="-457200">
              <a:spcBef>
                <a:spcPts val="1200"/>
              </a:spcBef>
              <a:spcAft>
                <a:spcPts val="600"/>
              </a:spcAft>
            </a:pPr>
            <a:r>
              <a:rPr lang="es-ES" sz="2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Evalúa a los socios individuales o coordinadores</a:t>
            </a:r>
          </a:p>
          <a:p>
            <a:pPr marL="557784" indent="-457200">
              <a:spcBef>
                <a:spcPts val="1200"/>
              </a:spcBef>
              <a:spcAft>
                <a:spcPts val="600"/>
              </a:spcAft>
            </a:pPr>
            <a:r>
              <a:rPr lang="es-ES" sz="2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Evalúa si/cuándo deben desactivarse, unirse, etc., los </a:t>
            </a:r>
            <a:r>
              <a:rPr lang="es-ES" sz="3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</a:t>
            </a:r>
            <a:r>
              <a:rPr lang="es-ES" sz="2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. Revisión de la arquitectura del </a:t>
            </a:r>
            <a:r>
              <a:rPr lang="es-ES" sz="3200" dirty="0">
                <a:solidFill>
                  <a:srgbClr val="056CB6"/>
                </a:solidFill>
                <a:latin typeface="Arial"/>
                <a:ea typeface="ヒラギノ明朝 ProN W3"/>
              </a:rPr>
              <a:t>Clúster </a:t>
            </a:r>
            <a:endParaRPr lang="es-ES" sz="3200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557784" indent="-457200">
              <a:spcBef>
                <a:spcPts val="1200"/>
              </a:spcBef>
              <a:spcAft>
                <a:spcPts val="600"/>
              </a:spcAft>
            </a:pPr>
            <a:r>
              <a:rPr lang="es-ES" sz="2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Excluye el uso de otras herramientas con el mismo propósito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7209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¿Cuándo implementar el CCPM?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3100" dirty="0">
                <a:solidFill>
                  <a:srgbClr val="056CB6"/>
                </a:solidFill>
                <a:latin typeface="Arial"/>
                <a:ea typeface="ヒラギノ明朝 ProN W3"/>
              </a:rPr>
              <a:t>Crisis prolongadas: anualmente, pero </a:t>
            </a:r>
            <a:r>
              <a:rPr lang="en-GB" sz="3100" dirty="0" err="1">
                <a:solidFill>
                  <a:srgbClr val="056CB6"/>
                </a:solidFill>
                <a:latin typeface="Arial"/>
                <a:ea typeface="ヒラギノ明朝 ProN W3"/>
              </a:rPr>
              <a:t>los</a:t>
            </a:r>
            <a:r>
              <a:rPr lang="en-GB" sz="3100" dirty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s-ES" sz="3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 </a:t>
            </a:r>
            <a:r>
              <a:rPr lang="en-GB" sz="31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deciden</a:t>
            </a:r>
            <a:r>
              <a:rPr lang="en-GB" sz="31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GB" sz="3100" dirty="0">
                <a:solidFill>
                  <a:srgbClr val="056CB6"/>
                </a:solidFill>
                <a:latin typeface="Arial"/>
                <a:ea typeface="ヒラギノ明朝 ProN W3"/>
              </a:rPr>
              <a:t>cuándo implementarlo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31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Nuevas</a:t>
            </a:r>
            <a:r>
              <a:rPr lang="en-GB" sz="31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</a:t>
            </a:r>
            <a:r>
              <a:rPr lang="en-GB" sz="31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emergencias</a:t>
            </a:r>
            <a:r>
              <a:rPr lang="en-GB" sz="31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: de 3-6 meses </a:t>
            </a:r>
            <a:r>
              <a:rPr lang="en-GB" sz="31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después</a:t>
            </a:r>
            <a:r>
              <a:rPr lang="en-GB" sz="31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del </a:t>
            </a:r>
            <a:r>
              <a:rPr lang="en-GB" sz="3100" dirty="0" err="1" smtClean="0">
                <a:solidFill>
                  <a:srgbClr val="056CB6"/>
                </a:solidFill>
                <a:latin typeface="Arial"/>
                <a:ea typeface="ヒラギノ明朝 ProN W3"/>
              </a:rPr>
              <a:t>inicio</a:t>
            </a:r>
            <a:r>
              <a:rPr lang="en-GB" sz="31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 y </a:t>
            </a:r>
            <a:r>
              <a:rPr lang="en-GB" sz="3100" dirty="0">
                <a:solidFill>
                  <a:srgbClr val="056CB6"/>
                </a:solidFill>
                <a:latin typeface="Arial"/>
                <a:ea typeface="ヒラギノ明朝 ProN W3"/>
              </a:rPr>
              <a:t>una vez al año a partir de entonces.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31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Si </a:t>
            </a:r>
            <a:r>
              <a:rPr lang="en-GB" sz="3100" dirty="0">
                <a:solidFill>
                  <a:srgbClr val="056CB6"/>
                </a:solidFill>
                <a:latin typeface="Arial"/>
                <a:ea typeface="ヒラギノ明朝 ProN W3"/>
              </a:rPr>
              <a:t>varias </a:t>
            </a:r>
            <a:r>
              <a:rPr lang="en-GB" sz="31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funciones </a:t>
            </a:r>
            <a:r>
              <a:rPr lang="en-GB" sz="3100" dirty="0">
                <a:solidFill>
                  <a:srgbClr val="056CB6"/>
                </a:solidFill>
                <a:latin typeface="Arial"/>
                <a:ea typeface="ヒラギノ明朝 ProN W3"/>
              </a:rPr>
              <a:t>básicas se han registrado </a:t>
            </a:r>
            <a:r>
              <a:rPr lang="en-GB" sz="31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como débiles, repetir con más frecuencia</a:t>
            </a:r>
            <a:endParaRPr lang="en-GB" sz="31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31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Evitar compromisos </a:t>
            </a:r>
            <a:r>
              <a:rPr lang="en-GB" sz="3100" dirty="0">
                <a:solidFill>
                  <a:srgbClr val="056CB6"/>
                </a:solidFill>
                <a:latin typeface="Arial"/>
                <a:ea typeface="ヒラギノ明朝 ProN W3"/>
              </a:rPr>
              <a:t>simultáneos (por ejemplo, el proceso de planificación estratégica, visitas de donantes, etc</a:t>
            </a:r>
            <a:r>
              <a:rPr lang="en-GB" sz="31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.)</a:t>
            </a:r>
            <a:endParaRPr lang="en-GB" sz="31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>
              <a:lnSpc>
                <a:spcPct val="2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¿Quién está involucrado?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sz="3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Idealmente todos los Clústeres (coordinadores y socios del Clúster) </a:t>
            </a:r>
          </a:p>
          <a:p>
            <a:r>
              <a:rPr lang="es-ES" sz="3200" dirty="0">
                <a:solidFill>
                  <a:srgbClr val="056CB6"/>
                </a:solidFill>
                <a:latin typeface="Arial"/>
                <a:ea typeface="ヒラギノ明朝 ProN W3"/>
              </a:rPr>
              <a:t>Clústeres </a:t>
            </a:r>
            <a:r>
              <a:rPr lang="es-ES" sz="3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G</a:t>
            </a:r>
            <a:r>
              <a:rPr lang="es-ES" sz="3200" dirty="0" smtClean="0">
                <a:solidFill>
                  <a:srgbClr val="056CB6"/>
                </a:solidFill>
                <a:latin typeface="Arial"/>
              </a:rPr>
              <a:t>lobales: apoyo técnico y a la facilitación</a:t>
            </a:r>
          </a:p>
          <a:p>
            <a:r>
              <a:rPr lang="es-ES" sz="3200" dirty="0" smtClean="0">
                <a:solidFill>
                  <a:srgbClr val="056CB6"/>
                </a:solidFill>
                <a:latin typeface="Arial"/>
              </a:rPr>
              <a:t>Las OCHA-OT (Oficina en Terreno) coordinan entre </a:t>
            </a:r>
            <a:r>
              <a:rPr lang="es-ES" sz="32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 </a:t>
            </a:r>
            <a:r>
              <a:rPr lang="es-ES" sz="3200" dirty="0" smtClean="0">
                <a:solidFill>
                  <a:srgbClr val="056CB6"/>
                </a:solidFill>
                <a:latin typeface="Arial"/>
              </a:rPr>
              <a:t>y garantizan la participación de CH/EHP</a:t>
            </a:r>
          </a:p>
        </p:txBody>
      </p:sp>
    </p:spTree>
    <p:extLst>
      <p:ext uri="{BB962C8B-B14F-4D97-AF65-F5344CB8AC3E}">
        <p14:creationId xmlns:p14="http://schemas.microsoft.com/office/powerpoint/2010/main" val="89865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CCPM en pasos</a:t>
            </a:r>
            <a:endParaRPr lang="en-GB" dirty="0"/>
          </a:p>
        </p:txBody>
      </p:sp>
      <p:sp>
        <p:nvSpPr>
          <p:cNvPr id="6" name="Freeform 5"/>
          <p:cNvSpPr/>
          <p:nvPr/>
        </p:nvSpPr>
        <p:spPr>
          <a:xfrm>
            <a:off x="1148509" y="2348881"/>
            <a:ext cx="1621234" cy="95031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0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1. Planificación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7" name="Right Arrow 6"/>
          <p:cNvSpPr/>
          <p:nvPr/>
        </p:nvSpPr>
        <p:spPr>
          <a:xfrm rot="5400000">
            <a:off x="1747126" y="3443111"/>
            <a:ext cx="458317" cy="473207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0070C0"/>
          </a:solidFill>
        </p:spPr>
        <p:style>
          <a:lnRef idx="0">
            <a:schemeClr val="accent4">
              <a:shade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shade val="90000"/>
              <a:hueOff val="0"/>
              <a:satOff val="0"/>
              <a:lumOff val="0"/>
              <a:alphaOff val="0"/>
            </a:schemeClr>
          </a:fillRef>
          <a:effectRef idx="1">
            <a:schemeClr val="accent4">
              <a:shade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Freeform 7"/>
          <p:cNvSpPr/>
          <p:nvPr/>
        </p:nvSpPr>
        <p:spPr>
          <a:xfrm>
            <a:off x="1148509" y="4059015"/>
            <a:ext cx="1621234" cy="1136903"/>
          </a:xfrm>
          <a:custGeom>
            <a:avLst/>
            <a:gdLst>
              <a:gd name="connsiteX0" fmla="*/ 0 w 1621234"/>
              <a:gd name="connsiteY0" fmla="*/ 89515 h 895152"/>
              <a:gd name="connsiteX1" fmla="*/ 89515 w 1621234"/>
              <a:gd name="connsiteY1" fmla="*/ 0 h 895152"/>
              <a:gd name="connsiteX2" fmla="*/ 1531719 w 1621234"/>
              <a:gd name="connsiteY2" fmla="*/ 0 h 895152"/>
              <a:gd name="connsiteX3" fmla="*/ 1621234 w 1621234"/>
              <a:gd name="connsiteY3" fmla="*/ 89515 h 895152"/>
              <a:gd name="connsiteX4" fmla="*/ 1621234 w 1621234"/>
              <a:gd name="connsiteY4" fmla="*/ 805637 h 895152"/>
              <a:gd name="connsiteX5" fmla="*/ 1531719 w 1621234"/>
              <a:gd name="connsiteY5" fmla="*/ 895152 h 895152"/>
              <a:gd name="connsiteX6" fmla="*/ 89515 w 1621234"/>
              <a:gd name="connsiteY6" fmla="*/ 895152 h 895152"/>
              <a:gd name="connsiteX7" fmla="*/ 0 w 1621234"/>
              <a:gd name="connsiteY7" fmla="*/ 805637 h 895152"/>
              <a:gd name="connsiteX8" fmla="*/ 0 w 1621234"/>
              <a:gd name="connsiteY8" fmla="*/ 89515 h 895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95152">
                <a:moveTo>
                  <a:pt x="0" y="89515"/>
                </a:moveTo>
                <a:cubicBezTo>
                  <a:pt x="0" y="40077"/>
                  <a:pt x="40077" y="0"/>
                  <a:pt x="89515" y="0"/>
                </a:cubicBezTo>
                <a:lnTo>
                  <a:pt x="1531719" y="0"/>
                </a:lnTo>
                <a:cubicBezTo>
                  <a:pt x="1581157" y="0"/>
                  <a:pt x="1621234" y="40077"/>
                  <a:pt x="1621234" y="89515"/>
                </a:cubicBezTo>
                <a:lnTo>
                  <a:pt x="1621234" y="805637"/>
                </a:lnTo>
                <a:cubicBezTo>
                  <a:pt x="1621234" y="855075"/>
                  <a:pt x="1581157" y="895152"/>
                  <a:pt x="1531719" y="895152"/>
                </a:cubicBezTo>
                <a:lnTo>
                  <a:pt x="89515" y="895152"/>
                </a:lnTo>
                <a:cubicBezTo>
                  <a:pt x="40077" y="895152"/>
                  <a:pt x="0" y="855075"/>
                  <a:pt x="0" y="805637"/>
                </a:cubicBezTo>
                <a:lnTo>
                  <a:pt x="0" y="89515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  <a:alpha val="90000"/>
            </a:schemeClr>
          </a:solidFill>
          <a:ln>
            <a:solidFill>
              <a:schemeClr val="bg1">
                <a:lumMod val="95000"/>
                <a:alpha val="90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078" tIns="49078" rIns="49078" bIns="4907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Decisión sobre la implementación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996716" y="2348881"/>
            <a:ext cx="1621234" cy="95031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-13333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-13333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2. Encuesta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 rot="5400000">
            <a:off x="3595334" y="3443111"/>
            <a:ext cx="458317" cy="473207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0070C0"/>
          </a:solidFill>
        </p:spPr>
        <p:style>
          <a:lnRef idx="0">
            <a:schemeClr val="accent4">
              <a:shade val="90000"/>
              <a:hueOff val="-19384"/>
              <a:satOff val="-442"/>
              <a:lumOff val="8285"/>
              <a:alphaOff val="0"/>
            </a:schemeClr>
          </a:lnRef>
          <a:fillRef idx="1">
            <a:schemeClr val="accent4">
              <a:shade val="90000"/>
              <a:hueOff val="-19384"/>
              <a:satOff val="-442"/>
              <a:lumOff val="8285"/>
              <a:alphaOff val="0"/>
            </a:schemeClr>
          </a:fillRef>
          <a:effectRef idx="1">
            <a:schemeClr val="accent4">
              <a:shade val="90000"/>
              <a:hueOff val="-19384"/>
              <a:satOff val="-442"/>
              <a:lumOff val="8285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2996716" y="4059016"/>
            <a:ext cx="1621234" cy="1136898"/>
          </a:xfrm>
          <a:custGeom>
            <a:avLst/>
            <a:gdLst>
              <a:gd name="connsiteX0" fmla="*/ 0 w 1621234"/>
              <a:gd name="connsiteY0" fmla="*/ 89515 h 895148"/>
              <a:gd name="connsiteX1" fmla="*/ 89515 w 1621234"/>
              <a:gd name="connsiteY1" fmla="*/ 0 h 895148"/>
              <a:gd name="connsiteX2" fmla="*/ 1531719 w 1621234"/>
              <a:gd name="connsiteY2" fmla="*/ 0 h 895148"/>
              <a:gd name="connsiteX3" fmla="*/ 1621234 w 1621234"/>
              <a:gd name="connsiteY3" fmla="*/ 89515 h 895148"/>
              <a:gd name="connsiteX4" fmla="*/ 1621234 w 1621234"/>
              <a:gd name="connsiteY4" fmla="*/ 805633 h 895148"/>
              <a:gd name="connsiteX5" fmla="*/ 1531719 w 1621234"/>
              <a:gd name="connsiteY5" fmla="*/ 895148 h 895148"/>
              <a:gd name="connsiteX6" fmla="*/ 89515 w 1621234"/>
              <a:gd name="connsiteY6" fmla="*/ 895148 h 895148"/>
              <a:gd name="connsiteX7" fmla="*/ 0 w 1621234"/>
              <a:gd name="connsiteY7" fmla="*/ 805633 h 895148"/>
              <a:gd name="connsiteX8" fmla="*/ 0 w 1621234"/>
              <a:gd name="connsiteY8" fmla="*/ 89515 h 895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95148">
                <a:moveTo>
                  <a:pt x="0" y="89515"/>
                </a:moveTo>
                <a:cubicBezTo>
                  <a:pt x="0" y="40077"/>
                  <a:pt x="40077" y="0"/>
                  <a:pt x="89515" y="0"/>
                </a:cubicBezTo>
                <a:lnTo>
                  <a:pt x="1531719" y="0"/>
                </a:lnTo>
                <a:cubicBezTo>
                  <a:pt x="1581157" y="0"/>
                  <a:pt x="1621234" y="40077"/>
                  <a:pt x="1621234" y="89515"/>
                </a:cubicBezTo>
                <a:lnTo>
                  <a:pt x="1621234" y="805633"/>
                </a:lnTo>
                <a:cubicBezTo>
                  <a:pt x="1621234" y="855071"/>
                  <a:pt x="1581157" y="895148"/>
                  <a:pt x="1531719" y="895148"/>
                </a:cubicBezTo>
                <a:lnTo>
                  <a:pt x="89515" y="895148"/>
                </a:lnTo>
                <a:cubicBezTo>
                  <a:pt x="40077" y="895148"/>
                  <a:pt x="0" y="855071"/>
                  <a:pt x="0" y="805633"/>
                </a:cubicBezTo>
                <a:lnTo>
                  <a:pt x="0" y="89515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  <a:alpha val="90000"/>
            </a:schemeClr>
          </a:solidFill>
          <a:ln>
            <a:solidFill>
              <a:schemeClr val="bg1">
                <a:lumMod val="95000"/>
                <a:alpha val="90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078" tIns="49078" rIns="49078" bIns="4907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err="1" smtClean="0">
                <a:latin typeface="Calibri Light" panose="020F0302020204030204" pitchFamily="34" charset="0"/>
              </a:rPr>
              <a:t>Informe</a:t>
            </a:r>
            <a:r>
              <a:rPr lang="en-US" sz="1800" kern="1200" dirty="0" smtClean="0">
                <a:latin typeface="Calibri Light" panose="020F0302020204030204" pitchFamily="34" charset="0"/>
              </a:rPr>
              <a:t> </a:t>
            </a:r>
            <a:r>
              <a:rPr lang="en-US" sz="1800" kern="1200" dirty="0" err="1" smtClean="0">
                <a:latin typeface="Calibri Light" panose="020F0302020204030204" pitchFamily="34" charset="0"/>
              </a:rPr>
              <a:t>Preliminar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4844923" y="2348881"/>
            <a:ext cx="1621234" cy="95031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-26667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-26667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3. </a:t>
            </a:r>
            <a:r>
              <a:rPr lang="en-US" sz="1800" kern="1200" dirty="0" err="1" smtClean="0">
                <a:latin typeface="Calibri Light" panose="020F0302020204030204" pitchFamily="34" charset="0"/>
              </a:rPr>
              <a:t>Análisis</a:t>
            </a:r>
            <a:r>
              <a:rPr lang="en-US" sz="1800" kern="1200" dirty="0" smtClean="0">
                <a:latin typeface="Calibri Light" panose="020F0302020204030204" pitchFamily="34" charset="0"/>
              </a:rPr>
              <a:t> </a:t>
            </a:r>
            <a:r>
              <a:rPr lang="en-US" dirty="0">
                <a:latin typeface="Calibri Light" panose="020F0302020204030204" pitchFamily="34" charset="0"/>
              </a:rPr>
              <a:t>y</a:t>
            </a:r>
            <a:r>
              <a:rPr lang="en-US" sz="1800" kern="1200" dirty="0" smtClean="0">
                <a:latin typeface="Calibri Light" panose="020F0302020204030204" pitchFamily="34" charset="0"/>
              </a:rPr>
              <a:t> planificación de acciones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5400000">
            <a:off x="5443541" y="3443111"/>
            <a:ext cx="458317" cy="473207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0070C0"/>
          </a:solidFill>
        </p:spPr>
        <p:style>
          <a:lnRef idx="0">
            <a:schemeClr val="accent4">
              <a:shade val="90000"/>
              <a:hueOff val="-38768"/>
              <a:satOff val="-883"/>
              <a:lumOff val="16570"/>
              <a:alphaOff val="0"/>
            </a:schemeClr>
          </a:lnRef>
          <a:fillRef idx="1">
            <a:schemeClr val="accent4">
              <a:shade val="90000"/>
              <a:hueOff val="-38768"/>
              <a:satOff val="-883"/>
              <a:lumOff val="16570"/>
              <a:alphaOff val="0"/>
            </a:schemeClr>
          </a:fillRef>
          <a:effectRef idx="1">
            <a:schemeClr val="accent4">
              <a:shade val="90000"/>
              <a:hueOff val="-38768"/>
              <a:satOff val="-883"/>
              <a:lumOff val="1657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4844923" y="4060231"/>
            <a:ext cx="1621234" cy="1135357"/>
          </a:xfrm>
          <a:custGeom>
            <a:avLst/>
            <a:gdLst>
              <a:gd name="connsiteX0" fmla="*/ 0 w 1621234"/>
              <a:gd name="connsiteY0" fmla="*/ 95295 h 952945"/>
              <a:gd name="connsiteX1" fmla="*/ 95295 w 1621234"/>
              <a:gd name="connsiteY1" fmla="*/ 0 h 952945"/>
              <a:gd name="connsiteX2" fmla="*/ 1525940 w 1621234"/>
              <a:gd name="connsiteY2" fmla="*/ 0 h 952945"/>
              <a:gd name="connsiteX3" fmla="*/ 1621235 w 1621234"/>
              <a:gd name="connsiteY3" fmla="*/ 95295 h 952945"/>
              <a:gd name="connsiteX4" fmla="*/ 1621234 w 1621234"/>
              <a:gd name="connsiteY4" fmla="*/ 857651 h 952945"/>
              <a:gd name="connsiteX5" fmla="*/ 1525939 w 1621234"/>
              <a:gd name="connsiteY5" fmla="*/ 952946 h 952945"/>
              <a:gd name="connsiteX6" fmla="*/ 95295 w 1621234"/>
              <a:gd name="connsiteY6" fmla="*/ 952945 h 952945"/>
              <a:gd name="connsiteX7" fmla="*/ 0 w 1621234"/>
              <a:gd name="connsiteY7" fmla="*/ 857650 h 952945"/>
              <a:gd name="connsiteX8" fmla="*/ 0 w 1621234"/>
              <a:gd name="connsiteY8" fmla="*/ 95295 h 952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952945">
                <a:moveTo>
                  <a:pt x="0" y="95295"/>
                </a:moveTo>
                <a:cubicBezTo>
                  <a:pt x="0" y="42665"/>
                  <a:pt x="42665" y="0"/>
                  <a:pt x="95295" y="0"/>
                </a:cubicBezTo>
                <a:lnTo>
                  <a:pt x="1525940" y="0"/>
                </a:lnTo>
                <a:cubicBezTo>
                  <a:pt x="1578570" y="0"/>
                  <a:pt x="1621235" y="42665"/>
                  <a:pt x="1621235" y="95295"/>
                </a:cubicBezTo>
                <a:cubicBezTo>
                  <a:pt x="1621235" y="349414"/>
                  <a:pt x="1621234" y="603532"/>
                  <a:pt x="1621234" y="857651"/>
                </a:cubicBezTo>
                <a:cubicBezTo>
                  <a:pt x="1621234" y="910281"/>
                  <a:pt x="1578569" y="952946"/>
                  <a:pt x="1525939" y="952946"/>
                </a:cubicBezTo>
                <a:lnTo>
                  <a:pt x="95295" y="952945"/>
                </a:lnTo>
                <a:cubicBezTo>
                  <a:pt x="42665" y="952945"/>
                  <a:pt x="0" y="910280"/>
                  <a:pt x="0" y="857650"/>
                </a:cubicBezTo>
                <a:lnTo>
                  <a:pt x="0" y="95295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  <a:alpha val="90000"/>
            </a:schemeClr>
          </a:solidFill>
          <a:ln>
            <a:solidFill>
              <a:schemeClr val="bg1">
                <a:lumMod val="95000"/>
                <a:alpha val="90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771" tIns="50771" rIns="50771" bIns="5077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err="1" smtClean="0">
                <a:latin typeface="Calibri Light" panose="020F0302020204030204" pitchFamily="34" charset="0"/>
              </a:rPr>
              <a:t>Informe</a:t>
            </a:r>
            <a:r>
              <a:rPr lang="en-US" sz="1800" kern="1200" dirty="0" smtClean="0">
                <a:latin typeface="Calibri Light" panose="020F0302020204030204" pitchFamily="34" charset="0"/>
              </a:rPr>
              <a:t> Final y Plan de </a:t>
            </a:r>
            <a:r>
              <a:rPr lang="en-US" sz="1800" kern="1200" dirty="0" err="1" smtClean="0">
                <a:latin typeface="Calibri Light" panose="020F0302020204030204" pitchFamily="34" charset="0"/>
              </a:rPr>
              <a:t>Acción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6693131" y="2348881"/>
            <a:ext cx="1621234" cy="95031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-40000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-40000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4. </a:t>
            </a:r>
            <a:r>
              <a:rPr lang="en-US" sz="1800" kern="1200" dirty="0" err="1" smtClean="0">
                <a:latin typeface="Calibri Light" panose="020F0302020204030204" pitchFamily="34" charset="0"/>
              </a:rPr>
              <a:t>Monitoreo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16" name="Right Arrow 15"/>
          <p:cNvSpPr/>
          <p:nvPr/>
        </p:nvSpPr>
        <p:spPr>
          <a:xfrm rot="5400000">
            <a:off x="7291748" y="3443111"/>
            <a:ext cx="458317" cy="473207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0070C0"/>
          </a:solidFill>
        </p:spPr>
        <p:style>
          <a:lnRef idx="0">
            <a:schemeClr val="accent4">
              <a:shade val="90000"/>
              <a:hueOff val="-58152"/>
              <a:satOff val="-1325"/>
              <a:lumOff val="24855"/>
              <a:alphaOff val="0"/>
            </a:schemeClr>
          </a:lnRef>
          <a:fillRef idx="1">
            <a:schemeClr val="accent4">
              <a:shade val="90000"/>
              <a:hueOff val="-58152"/>
              <a:satOff val="-1325"/>
              <a:lumOff val="24855"/>
              <a:alphaOff val="0"/>
            </a:schemeClr>
          </a:fillRef>
          <a:effectRef idx="1">
            <a:schemeClr val="accent4">
              <a:shade val="90000"/>
              <a:hueOff val="-58152"/>
              <a:satOff val="-1325"/>
              <a:lumOff val="24855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Freeform 16"/>
          <p:cNvSpPr/>
          <p:nvPr/>
        </p:nvSpPr>
        <p:spPr>
          <a:xfrm>
            <a:off x="6693131" y="4060230"/>
            <a:ext cx="1621234" cy="1135357"/>
          </a:xfrm>
          <a:custGeom>
            <a:avLst/>
            <a:gdLst>
              <a:gd name="connsiteX0" fmla="*/ 0 w 1621234"/>
              <a:gd name="connsiteY0" fmla="*/ 86672 h 866724"/>
              <a:gd name="connsiteX1" fmla="*/ 86672 w 1621234"/>
              <a:gd name="connsiteY1" fmla="*/ 0 h 866724"/>
              <a:gd name="connsiteX2" fmla="*/ 1534562 w 1621234"/>
              <a:gd name="connsiteY2" fmla="*/ 0 h 866724"/>
              <a:gd name="connsiteX3" fmla="*/ 1621234 w 1621234"/>
              <a:gd name="connsiteY3" fmla="*/ 86672 h 866724"/>
              <a:gd name="connsiteX4" fmla="*/ 1621234 w 1621234"/>
              <a:gd name="connsiteY4" fmla="*/ 780052 h 866724"/>
              <a:gd name="connsiteX5" fmla="*/ 1534562 w 1621234"/>
              <a:gd name="connsiteY5" fmla="*/ 866724 h 866724"/>
              <a:gd name="connsiteX6" fmla="*/ 86672 w 1621234"/>
              <a:gd name="connsiteY6" fmla="*/ 866724 h 866724"/>
              <a:gd name="connsiteX7" fmla="*/ 0 w 1621234"/>
              <a:gd name="connsiteY7" fmla="*/ 780052 h 866724"/>
              <a:gd name="connsiteX8" fmla="*/ 0 w 1621234"/>
              <a:gd name="connsiteY8" fmla="*/ 86672 h 866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66724">
                <a:moveTo>
                  <a:pt x="0" y="86672"/>
                </a:moveTo>
                <a:cubicBezTo>
                  <a:pt x="0" y="38804"/>
                  <a:pt x="38804" y="0"/>
                  <a:pt x="86672" y="0"/>
                </a:cubicBezTo>
                <a:lnTo>
                  <a:pt x="1534562" y="0"/>
                </a:lnTo>
                <a:cubicBezTo>
                  <a:pt x="1582430" y="0"/>
                  <a:pt x="1621234" y="38804"/>
                  <a:pt x="1621234" y="86672"/>
                </a:cubicBezTo>
                <a:lnTo>
                  <a:pt x="1621234" y="780052"/>
                </a:lnTo>
                <a:cubicBezTo>
                  <a:pt x="1621234" y="827920"/>
                  <a:pt x="1582430" y="866724"/>
                  <a:pt x="1534562" y="866724"/>
                </a:cubicBezTo>
                <a:lnTo>
                  <a:pt x="86672" y="866724"/>
                </a:lnTo>
                <a:cubicBezTo>
                  <a:pt x="38804" y="866724"/>
                  <a:pt x="0" y="827920"/>
                  <a:pt x="0" y="780052"/>
                </a:cubicBezTo>
                <a:lnTo>
                  <a:pt x="0" y="86672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  <a:alpha val="90000"/>
            </a:schemeClr>
          </a:solidFill>
          <a:ln>
            <a:solidFill>
              <a:schemeClr val="bg1">
                <a:lumMod val="95000"/>
                <a:alpha val="90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8245" tIns="48245" rIns="48245" bIns="48245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Informes trimestrales al </a:t>
            </a:r>
            <a:r>
              <a:rPr lang="en-US" dirty="0" smtClean="0">
                <a:latin typeface="Calibri Light" panose="020F0302020204030204" pitchFamily="34" charset="0"/>
              </a:rPr>
              <a:t>EHP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18" name="Freeform 17"/>
          <p:cNvSpPr/>
          <p:nvPr/>
        </p:nvSpPr>
        <p:spPr>
          <a:xfrm rot="16200000">
            <a:off x="271407" y="2617026"/>
            <a:ext cx="950318" cy="41402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0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PASOS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20" name="Freeform 19"/>
          <p:cNvSpPr/>
          <p:nvPr/>
        </p:nvSpPr>
        <p:spPr>
          <a:xfrm rot="16200000">
            <a:off x="178215" y="4420354"/>
            <a:ext cx="1136703" cy="41402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0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RESULTADOS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21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Paso I: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Planificación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sz="26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Decisión EHP acerca del marco temporal y la participación en el CCPM </a:t>
            </a:r>
          </a:p>
          <a:p>
            <a:r>
              <a:rPr lang="es-ES" sz="26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Discusión del Grupo de Coordinación entre </a:t>
            </a:r>
            <a:r>
              <a:rPr lang="es-ES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Clústeres </a:t>
            </a:r>
          </a:p>
          <a:p>
            <a:r>
              <a:rPr lang="es-ES" sz="26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Cada </a:t>
            </a:r>
            <a:r>
              <a:rPr lang="es-ES" sz="28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 </a:t>
            </a:r>
            <a:r>
              <a:rPr lang="es-ES" sz="26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se reúne para:</a:t>
            </a:r>
          </a:p>
          <a:p>
            <a:pPr lvl="1"/>
            <a:r>
              <a:rPr lang="es-ES" sz="21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Discutir el propósito, el proceso, la metodología y los resultados del CCPM;</a:t>
            </a:r>
          </a:p>
          <a:p>
            <a:pPr lvl="1"/>
            <a:r>
              <a:rPr lang="es-ES" sz="21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Aclarar plazo para; </a:t>
            </a:r>
          </a:p>
          <a:p>
            <a:pPr lvl="2"/>
            <a:r>
              <a:rPr lang="es-ES" sz="1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Fechas de inicio y fin de la encuesta (aprox. 2 semanas)</a:t>
            </a:r>
          </a:p>
          <a:p>
            <a:pPr lvl="2"/>
            <a:r>
              <a:rPr lang="es-ES" sz="1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Circulación del </a:t>
            </a:r>
            <a:r>
              <a:rPr lang="es-ES" sz="1900" dirty="0">
                <a:solidFill>
                  <a:srgbClr val="056CB6"/>
                </a:solidFill>
                <a:latin typeface="Arial"/>
                <a:ea typeface="ヒラギノ明朝 ProN W3"/>
              </a:rPr>
              <a:t>informe </a:t>
            </a:r>
            <a:r>
              <a:rPr lang="es-ES" sz="1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preliminar de rendimiento de coordinación </a:t>
            </a:r>
          </a:p>
          <a:p>
            <a:pPr lvl="2"/>
            <a:r>
              <a:rPr lang="es-ES" sz="1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Reunión </a:t>
            </a:r>
            <a:r>
              <a:rPr lang="es-ES" sz="1900" dirty="0">
                <a:solidFill>
                  <a:srgbClr val="056CB6"/>
                </a:solidFill>
                <a:latin typeface="Arial"/>
                <a:ea typeface="ヒラギノ明朝 ProN W3"/>
              </a:rPr>
              <a:t>de </a:t>
            </a:r>
            <a:r>
              <a:rPr lang="es-ES" sz="19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Clúster para finalizar el informe de rendimiento de coordinación (contextualización), incluido el desarrollo del plan de acción</a:t>
            </a:r>
          </a:p>
          <a:p>
            <a:pPr lvl="1"/>
            <a:r>
              <a:rPr lang="es-ES" sz="21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Clarificar la función del homólogo gubernamental</a:t>
            </a:r>
          </a:p>
          <a:p>
            <a:pPr lvl="1"/>
            <a:r>
              <a:rPr lang="es-ES" sz="2100" dirty="0" smtClean="0">
                <a:solidFill>
                  <a:srgbClr val="056CB6"/>
                </a:solidFill>
                <a:latin typeface="Arial"/>
                <a:ea typeface="ヒラギノ明朝 ProN W3"/>
              </a:rPr>
              <a:t>Establecer un compromiso para el seguimiento de las acciones acordadas para mejorar el rendimiento</a:t>
            </a:r>
          </a:p>
          <a:p>
            <a:pPr marL="274320" lvl="1" indent="0">
              <a:buNone/>
            </a:pPr>
            <a:endParaRPr lang="es-ES" sz="2100" dirty="0" smtClean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r>
              <a:rPr lang="es-ES" sz="2600" i="1" dirty="0" smtClean="0">
                <a:solidFill>
                  <a:srgbClr val="056CB6"/>
                </a:solidFill>
                <a:latin typeface="Arial"/>
                <a:ea typeface="ヒラギノ明朝 ProN W3"/>
              </a:rPr>
              <a:t>Resultado I: acuerdo sobre la implementación y el marco temporal</a:t>
            </a:r>
          </a:p>
          <a:p>
            <a:endParaRPr lang="en-GB" sz="24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94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19249</TotalTime>
  <Words>2035</Words>
  <Application>Microsoft Office PowerPoint</Application>
  <PresentationFormat>On-screen Show (4:3)</PresentationFormat>
  <Paragraphs>190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Georgia</vt:lpstr>
      <vt:lpstr>Times New Roman</vt:lpstr>
      <vt:lpstr>Wingdings</vt:lpstr>
      <vt:lpstr>Wingdings 2</vt:lpstr>
      <vt:lpstr>ヒラギノ明朝 ProN W3</vt:lpstr>
      <vt:lpstr>Civic</vt:lpstr>
      <vt:lpstr>Monitorización del Rendimiento de Coordinación del Clúster</vt:lpstr>
      <vt:lpstr>¿Qué es el CCPM?</vt:lpstr>
      <vt:lpstr>¿De dónde viene el CCPM?</vt:lpstr>
      <vt:lpstr>¿Por qué monitorear el rendimiento en coordinación del Clúster?</vt:lpstr>
      <vt:lpstr>El CCPM NO…</vt:lpstr>
      <vt:lpstr>¿Cuándo implementar el CCPM?</vt:lpstr>
      <vt:lpstr>¿Quién está involucrado?</vt:lpstr>
      <vt:lpstr>CCPM en pasos</vt:lpstr>
      <vt:lpstr>Paso I: Planificación</vt:lpstr>
      <vt:lpstr>Paso II: la encuesta</vt:lpstr>
      <vt:lpstr>Paso II: la encuesta</vt:lpstr>
      <vt:lpstr>Paso II: la encuesta</vt:lpstr>
      <vt:lpstr>Paso II: la encuesta</vt:lpstr>
      <vt:lpstr>Paso III: análisis de Clúster y planificación de acciones </vt:lpstr>
      <vt:lpstr>Paso III: análisis de Clúster y planificación de acciones</vt:lpstr>
      <vt:lpstr>Paso IV: seguimiento y monitorización </vt:lpstr>
    </vt:vector>
  </TitlesOfParts>
  <Company>OCHA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Cluster Performance Monitoring</dc:title>
  <dc:creator>gawood@unicef.org</dc:creator>
  <cp:lastModifiedBy>Gavin Adam Wood</cp:lastModifiedBy>
  <cp:revision>107</cp:revision>
  <cp:lastPrinted>2014-01-30T10:10:56Z</cp:lastPrinted>
  <dcterms:created xsi:type="dcterms:W3CDTF">2013-10-25T12:33:47Z</dcterms:created>
  <dcterms:modified xsi:type="dcterms:W3CDTF">2016-04-05T06:55:15Z</dcterms:modified>
</cp:coreProperties>
</file>