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1.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18"/>
  </p:notesMasterIdLst>
  <p:handoutMasterIdLst>
    <p:handoutMasterId r:id="rId19"/>
  </p:handoutMasterIdLst>
  <p:sldIdLst>
    <p:sldId id="256" r:id="rId2"/>
    <p:sldId id="269" r:id="rId3"/>
    <p:sldId id="257" r:id="rId4"/>
    <p:sldId id="258" r:id="rId5"/>
    <p:sldId id="263" r:id="rId6"/>
    <p:sldId id="281" r:id="rId7"/>
    <p:sldId id="261" r:id="rId8"/>
    <p:sldId id="282" r:id="rId9"/>
    <p:sldId id="278" r:id="rId10"/>
    <p:sldId id="260" r:id="rId11"/>
    <p:sldId id="275" r:id="rId12"/>
    <p:sldId id="276" r:id="rId13"/>
    <p:sldId id="266" r:id="rId14"/>
    <p:sldId id="264" r:id="rId15"/>
    <p:sldId id="265" r:id="rId16"/>
    <p:sldId id="280" r:id="rId17"/>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74067" autoAdjust="0"/>
  </p:normalViewPr>
  <p:slideViewPr>
    <p:cSldViewPr>
      <p:cViewPr varScale="1">
        <p:scale>
          <a:sx n="83" d="100"/>
          <a:sy n="83" d="100"/>
        </p:scale>
        <p:origin x="1740" y="90"/>
      </p:cViewPr>
      <p:guideLst>
        <p:guide orient="horz" pos="2160"/>
        <p:guide pos="2880"/>
      </p:guideLst>
    </p:cSldViewPr>
  </p:slideViewPr>
  <p:outlineViewPr>
    <p:cViewPr>
      <p:scale>
        <a:sx n="33" d="100"/>
        <a:sy n="33" d="100"/>
      </p:scale>
      <p:origin x="0" y="13734"/>
    </p:cViewPr>
  </p:outlineViewPr>
  <p:notesTextViewPr>
    <p:cViewPr>
      <p:scale>
        <a:sx n="1" d="1"/>
        <a:sy n="1" d="1"/>
      </p:scale>
      <p:origin x="0" y="0"/>
    </p:cViewPr>
  </p:notesTextViewPr>
  <p:sorterViewPr>
    <p:cViewPr>
      <p:scale>
        <a:sx n="100" d="100"/>
        <a:sy n="100" d="100"/>
      </p:scale>
      <p:origin x="0" y="0"/>
    </p:cViewPr>
  </p:sorterViewPr>
  <p:notesViewPr>
    <p:cSldViewPr>
      <p:cViewPr>
        <p:scale>
          <a:sx n="70" d="100"/>
          <a:sy n="70" d="100"/>
        </p:scale>
        <p:origin x="-1290" y="21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pPr rtl="1"/>
            <a:fld id="{1559BC2E-B910-4D78-8FED-D142F4AB34B7}" type="datetimeFigureOut">
              <a:rPr lang="en-GB" smtClean="0"/>
              <a:t>05/04/2016</a:t>
            </a:fld>
            <a:endParaRPr lang="ar-EG" dirty="0"/>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pPr rtl="1"/>
            <a:fld id="{2C5E0EF2-D4BE-4306-861C-70AAF170B6B9}" type="slidenum">
              <a:rPr lang="en-GB" smtClean="0"/>
              <a:t>‹#›</a:t>
            </a:fld>
            <a:endParaRPr lang="ar-EG" dirty="0"/>
          </a:p>
        </p:txBody>
      </p:sp>
    </p:spTree>
    <p:extLst>
      <p:ext uri="{BB962C8B-B14F-4D97-AF65-F5344CB8AC3E}">
        <p14:creationId xmlns:p14="http://schemas.microsoft.com/office/powerpoint/2010/main" val="1803525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pPr rtl="1"/>
            <a:fld id="{0FD8CEB8-E80E-4023-ACB1-2215A2C40D7C}" type="datetimeFigureOut">
              <a:rPr lang="en-GB" smtClean="0"/>
              <a:pPr rtl="1"/>
              <a:t>05/04/2016</a:t>
            </a:fld>
            <a:endParaRPr lang="ar-EG"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pPr rtl="1"/>
            <a:fld id="{FA1369B4-255C-497A-8D6F-3C0D2ADFF37D}" type="slidenum">
              <a:rPr lang="en-GB" smtClean="0"/>
              <a:pPr/>
              <a:t>‹#›</a:t>
            </a:fld>
            <a:endParaRPr lang="ar-EG" dirty="0"/>
          </a:p>
        </p:txBody>
      </p:sp>
    </p:spTree>
    <p:extLst>
      <p:ext uri="{BB962C8B-B14F-4D97-AF65-F5344CB8AC3E}">
        <p14:creationId xmlns:p14="http://schemas.microsoft.com/office/powerpoint/2010/main" val="24523316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rtl="1"/>
            <a:fld id="{FA1369B4-255C-497A-8D6F-3C0D2ADFF37D}" type="slidenum">
              <a:rPr lang="en-GB" smtClean="0"/>
              <a:pPr/>
              <a:t>1</a:t>
            </a:fld>
            <a:endParaRPr lang="ar-EG" dirty="0"/>
          </a:p>
        </p:txBody>
      </p:sp>
    </p:spTree>
    <p:extLst>
      <p:ext uri="{BB962C8B-B14F-4D97-AF65-F5344CB8AC3E}">
        <p14:creationId xmlns:p14="http://schemas.microsoft.com/office/powerpoint/2010/main" val="7030803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rtl="1"/>
            <a:fld id="{FA1369B4-255C-497A-8D6F-3C0D2ADFF37D}" type="slidenum">
              <a:rPr lang="en-GB" smtClean="0"/>
              <a:pPr/>
              <a:t>11</a:t>
            </a:fld>
            <a:endParaRPr lang="ar-EG" dirty="0"/>
          </a:p>
        </p:txBody>
      </p:sp>
    </p:spTree>
    <p:extLst>
      <p:ext uri="{BB962C8B-B14F-4D97-AF65-F5344CB8AC3E}">
        <p14:creationId xmlns:p14="http://schemas.microsoft.com/office/powerpoint/2010/main" val="37994751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rtl="1"/>
            <a:fld id="{FA1369B4-255C-497A-8D6F-3C0D2ADFF37D}" type="slidenum">
              <a:rPr lang="en-GB" smtClean="0"/>
              <a:pPr/>
              <a:t>12</a:t>
            </a:fld>
            <a:endParaRPr lang="ar-EG" dirty="0"/>
          </a:p>
        </p:txBody>
      </p:sp>
    </p:spTree>
    <p:extLst>
      <p:ext uri="{BB962C8B-B14F-4D97-AF65-F5344CB8AC3E}">
        <p14:creationId xmlns:p14="http://schemas.microsoft.com/office/powerpoint/2010/main" val="9719326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EG" sz="1200" u="sng" noProof="0" dirty="0" smtClean="0">
                <a:latin typeface="Arial" pitchFamily="34" charset="0"/>
              </a:rPr>
              <a:t>معلومات أساسية (في حالة طلبها)</a:t>
            </a:r>
            <a:r>
              <a:rPr lang="ar-EG" sz="1200" noProof="0" dirty="0" smtClean="0">
                <a:latin typeface="Arial" pitchFamily="34" charset="0"/>
              </a:rPr>
              <a:t>: يتضمن التقرير عمودًا بعنوان "وضع الأداء". وتحصل كل مهمة أساسية على درجة (المتوسط) بناءً على حساب الردود على الاستبيانات. ويتم تصنيف النتيجة على مقياس لحالة الأداء من 4 فئات: </a:t>
            </a:r>
          </a:p>
          <a:p>
            <a:pPr marL="228600" indent="-228600" algn="r" rtl="1" eaLnBrk="1" fontAlgn="t" latinLnBrk="0" hangingPunct="1">
              <a:buFont typeface="+mj-lt"/>
              <a:buAutoNum type="arabicPeriod"/>
            </a:pPr>
            <a:r>
              <a:rPr lang="ar-EG" sz="1200" b="0" i="0" u="none" strike="noStrike" kern="1200" noProof="0" dirty="0" smtClean="0">
                <a:solidFill>
                  <a:schemeClr val="tx1"/>
                </a:solidFill>
                <a:effectLst/>
                <a:latin typeface="Arial" pitchFamily="34" charset="0"/>
              </a:rPr>
              <a:t>أخضر = قوي (&gt; 0.75) </a:t>
            </a:r>
          </a:p>
          <a:p>
            <a:pPr marL="228600" indent="-228600" algn="r" rtl="1" eaLnBrk="1" fontAlgn="t" latinLnBrk="0" hangingPunct="1">
              <a:buFont typeface="+mj-lt"/>
              <a:buAutoNum type="arabicPeriod"/>
            </a:pPr>
            <a:r>
              <a:rPr lang="ar-EG" sz="1200" b="0" i="0" u="none" strike="noStrike" kern="1200" noProof="0" dirty="0" smtClean="0">
                <a:solidFill>
                  <a:schemeClr val="tx1"/>
                </a:solidFill>
                <a:effectLst/>
                <a:latin typeface="Arial" pitchFamily="34" charset="0"/>
              </a:rPr>
              <a:t>أصفر = مرضٍ (0.51-0.75 )</a:t>
            </a:r>
            <a:endParaRPr lang="ar-EG" sz="1200" b="0" i="0" u="none" strike="noStrike" kern="1200" noProof="0" dirty="0" smtClean="0">
              <a:solidFill>
                <a:schemeClr val="tx1"/>
              </a:solidFill>
              <a:effectLst/>
              <a:latin typeface="Arial" pitchFamily="34" charset="0"/>
              <a:cs typeface="Arial" pitchFamily="34" charset="0"/>
            </a:endParaRPr>
          </a:p>
          <a:p>
            <a:pPr marL="228600" indent="-228600" algn="r" rtl="1" eaLnBrk="1" fontAlgn="t" latinLnBrk="0" hangingPunct="1">
              <a:buFont typeface="+mj-lt"/>
              <a:buAutoNum type="arabicPeriod"/>
            </a:pPr>
            <a:r>
              <a:rPr lang="ar-EG" sz="1200" b="0" i="0" u="none" strike="noStrike" kern="1200" noProof="0" dirty="0" smtClean="0">
                <a:solidFill>
                  <a:schemeClr val="tx1"/>
                </a:solidFill>
                <a:effectLst/>
                <a:latin typeface="Arial" pitchFamily="34" charset="0"/>
              </a:rPr>
              <a:t>برتقالي = غير مرضٍ (0.26-0.50)</a:t>
            </a:r>
          </a:p>
          <a:p>
            <a:pPr marL="228600" indent="-228600" algn="r" rtl="1" eaLnBrk="1" fontAlgn="t" latinLnBrk="0" hangingPunct="1">
              <a:buFont typeface="+mj-lt"/>
              <a:buAutoNum type="arabicPeriod"/>
            </a:pPr>
            <a:r>
              <a:rPr lang="ar-EG" sz="1200" b="0" i="0" u="none" strike="noStrike" kern="1200" noProof="0" dirty="0" smtClean="0">
                <a:solidFill>
                  <a:schemeClr val="tx1"/>
                </a:solidFill>
                <a:effectLst/>
                <a:latin typeface="Arial" pitchFamily="34" charset="0"/>
              </a:rPr>
              <a:t>أحمر = ضعيف (≤ 0.25) </a:t>
            </a:r>
          </a:p>
          <a:p>
            <a:pPr marL="0" marR="0" indent="0" algn="r" defTabSz="914400" rtl="1" eaLnBrk="1" fontAlgn="auto" latinLnBrk="0" hangingPunct="1">
              <a:lnSpc>
                <a:spcPct val="100000"/>
              </a:lnSpc>
              <a:spcBef>
                <a:spcPts val="0"/>
              </a:spcBef>
              <a:spcAft>
                <a:spcPts val="0"/>
              </a:spcAft>
              <a:buClrTx/>
              <a:buSzTx/>
              <a:buFontTx/>
              <a:buNone/>
              <a:tabLst/>
              <a:defRPr/>
            </a:pPr>
            <a:r>
              <a:rPr lang="ar-EG" noProof="0" dirty="0" smtClean="0"/>
              <a:t> </a:t>
            </a:r>
            <a:endParaRPr lang="ar-EG" sz="1200" b="0" noProof="0" dirty="0" smtClean="0">
              <a:latin typeface="Arial" pitchFamily="34" charset="0"/>
              <a:cs typeface="Arial" pitchFamily="34" charset="0"/>
            </a:endParaRPr>
          </a:p>
          <a:p>
            <a:pPr marL="0" marR="0" indent="0" algn="r" defTabSz="914400" rtl="1" eaLnBrk="1" fontAlgn="auto" latinLnBrk="0" hangingPunct="1">
              <a:lnSpc>
                <a:spcPct val="100000"/>
              </a:lnSpc>
              <a:spcBef>
                <a:spcPts val="0"/>
              </a:spcBef>
              <a:spcAft>
                <a:spcPts val="0"/>
              </a:spcAft>
              <a:buClrTx/>
              <a:buSzTx/>
              <a:buFontTx/>
              <a:buNone/>
              <a:tabLst/>
              <a:defRPr/>
            </a:pPr>
            <a:r>
              <a:rPr lang="ar-EG" sz="1200" b="0" noProof="0" dirty="0" smtClean="0">
                <a:latin typeface="Arial" pitchFamily="34" charset="0"/>
                <a:sym typeface="Wingdings" pitchFamily="2" charset="2"/>
              </a:rPr>
              <a:t></a:t>
            </a:r>
            <a:r>
              <a:rPr lang="ar-EG" noProof="0" dirty="0" smtClean="0"/>
              <a:t> </a:t>
            </a:r>
            <a:r>
              <a:rPr lang="ar-EG" sz="1200" b="0" noProof="0" dirty="0" smtClean="0">
                <a:latin typeface="Arial" pitchFamily="34" charset="0"/>
              </a:rPr>
              <a:t>تساعد نتيجة كل سؤال في تحديد المهام التي تتطلب تحسينًا ودعمًا إضافيين.</a:t>
            </a:r>
            <a:endParaRPr lang="ar-EG" sz="1200" b="0" noProof="0" dirty="0" smtClean="0">
              <a:latin typeface="Arial" pitchFamily="34" charset="0"/>
              <a:cs typeface="Arial" pitchFamily="34" charset="0"/>
            </a:endParaRPr>
          </a:p>
          <a:p>
            <a:pPr rtl="1"/>
            <a:endParaRPr lang="ar-EG" noProof="0" dirty="0"/>
          </a:p>
        </p:txBody>
      </p:sp>
      <p:sp>
        <p:nvSpPr>
          <p:cNvPr id="4" name="Slide Number Placeholder 3"/>
          <p:cNvSpPr>
            <a:spLocks noGrp="1"/>
          </p:cNvSpPr>
          <p:nvPr>
            <p:ph type="sldNum" sz="quarter" idx="10"/>
          </p:nvPr>
        </p:nvSpPr>
        <p:spPr/>
        <p:txBody>
          <a:bodyPr/>
          <a:lstStyle/>
          <a:p>
            <a:pPr rtl="1"/>
            <a:fld id="{FA1369B4-255C-497A-8D6F-3C0D2ADFF37D}" type="slidenum">
              <a:rPr lang="en-GB" smtClean="0"/>
              <a:pPr/>
              <a:t>13</a:t>
            </a:fld>
            <a:endParaRPr lang="ar-EG" dirty="0"/>
          </a:p>
        </p:txBody>
      </p:sp>
    </p:spTree>
    <p:extLst>
      <p:ext uri="{BB962C8B-B14F-4D97-AF65-F5344CB8AC3E}">
        <p14:creationId xmlns:p14="http://schemas.microsoft.com/office/powerpoint/2010/main" val="5226556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rtl="1"/>
            <a:fld id="{FA1369B4-255C-497A-8D6F-3C0D2ADFF37D}" type="slidenum">
              <a:rPr lang="en-GB" smtClean="0"/>
              <a:pPr/>
              <a:t>14</a:t>
            </a:fld>
            <a:endParaRPr lang="ar-EG" dirty="0"/>
          </a:p>
        </p:txBody>
      </p:sp>
    </p:spTree>
    <p:extLst>
      <p:ext uri="{BB962C8B-B14F-4D97-AF65-F5344CB8AC3E}">
        <p14:creationId xmlns:p14="http://schemas.microsoft.com/office/powerpoint/2010/main" val="33163647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rtl="1"/>
            <a:fld id="{FA1369B4-255C-497A-8D6F-3C0D2ADFF37D}" type="slidenum">
              <a:rPr lang="en-GB" smtClean="0"/>
              <a:pPr/>
              <a:t>15</a:t>
            </a:fld>
            <a:endParaRPr lang="ar-EG" dirty="0"/>
          </a:p>
        </p:txBody>
      </p:sp>
    </p:spTree>
    <p:extLst>
      <p:ext uri="{BB962C8B-B14F-4D97-AF65-F5344CB8AC3E}">
        <p14:creationId xmlns:p14="http://schemas.microsoft.com/office/powerpoint/2010/main" val="14716579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r" rtl="1">
              <a:buFont typeface="Arial" panose="020B0604020202020204" pitchFamily="34" charset="0"/>
              <a:buChar char="•"/>
            </a:pPr>
            <a:r>
              <a:rPr lang="ar-EG" noProof="0" dirty="0" smtClean="0"/>
              <a:t>يوصى بتسجيل تقييم التقدم المحرز في اجتماعات المجموعة في محاضر الاجتماع.</a:t>
            </a:r>
            <a:endParaRPr lang="ar-EG" noProof="0" dirty="0"/>
          </a:p>
        </p:txBody>
      </p:sp>
      <p:sp>
        <p:nvSpPr>
          <p:cNvPr id="4" name="Slide Number Placeholder 3"/>
          <p:cNvSpPr>
            <a:spLocks noGrp="1"/>
          </p:cNvSpPr>
          <p:nvPr>
            <p:ph type="sldNum" sz="quarter" idx="10"/>
          </p:nvPr>
        </p:nvSpPr>
        <p:spPr/>
        <p:txBody>
          <a:bodyPr/>
          <a:lstStyle/>
          <a:p>
            <a:pPr rtl="1"/>
            <a:fld id="{FA1369B4-255C-497A-8D6F-3C0D2ADFF37D}" type="slidenum">
              <a:rPr lang="en-GB" smtClean="0"/>
              <a:pPr/>
              <a:t>16</a:t>
            </a:fld>
            <a:endParaRPr lang="ar-EG" dirty="0"/>
          </a:p>
        </p:txBody>
      </p:sp>
    </p:spTree>
    <p:extLst>
      <p:ext uri="{BB962C8B-B14F-4D97-AF65-F5344CB8AC3E}">
        <p14:creationId xmlns:p14="http://schemas.microsoft.com/office/powerpoint/2010/main" val="20418475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rtl="1"/>
            <a:fld id="{FA1369B4-255C-497A-8D6F-3C0D2ADFF37D}" type="slidenum">
              <a:rPr lang="en-GB" smtClean="0"/>
              <a:pPr/>
              <a:t>2</a:t>
            </a:fld>
            <a:endParaRPr lang="ar-EG" dirty="0"/>
          </a:p>
        </p:txBody>
      </p:sp>
      <p:sp>
        <p:nvSpPr>
          <p:cNvPr id="5" name="Notes Placeholder 4"/>
          <p:cNvSpPr>
            <a:spLocks noGrp="1"/>
          </p:cNvSpPr>
          <p:nvPr>
            <p:ph type="body" sz="quarter" idx="11"/>
          </p:nvPr>
        </p:nvSpPr>
        <p:spPr/>
        <p:txBody>
          <a:bodyPr/>
          <a:lstStyle/>
          <a:p>
            <a:pPr algn="r" rtl="1"/>
            <a:r>
              <a:rPr lang="ar-EG" b="1" u="sng" noProof="0" dirty="0" smtClean="0"/>
              <a:t>الدعم من المجموعات العالمية ومكتب تنسيق الشؤون الإنسانية:</a:t>
            </a:r>
          </a:p>
          <a:p>
            <a:pPr marL="171450" indent="-171450" algn="r" rtl="1">
              <a:buFont typeface="Arial" panose="020B0604020202020204" pitchFamily="34" charset="0"/>
              <a:buChar char="•"/>
            </a:pPr>
            <a:r>
              <a:rPr lang="ar-EG" noProof="0" dirty="0" smtClean="0"/>
              <a:t>من الممكن أن توفر أمانات المجموعات العالمية ومقر مكتب تنسيق الشؤون الإنسانية دعم التيسير.</a:t>
            </a:r>
          </a:p>
          <a:p>
            <a:pPr marL="171450" indent="-171450" algn="r" rtl="1">
              <a:buFont typeface="Arial" panose="020B0604020202020204" pitchFamily="34" charset="0"/>
              <a:buChar char="•"/>
            </a:pPr>
            <a:r>
              <a:rPr lang="ar-EG" noProof="0" dirty="0" smtClean="0"/>
              <a:t>يتم توفير الدعم التقني اللازم لتنفيذ استبيانات مراقبة أداء التنسيق (CPM) من قبل المجموعات التي تمتلك أدوات الدراسة الاستقصائية، ويقوم مكتب تنسيق الشؤون الإنسانية بتوفير الدعم التقني للمجموعات التي لا تمتلك أدوات الدراسة الاستقصائية.</a:t>
            </a:r>
          </a:p>
          <a:p>
            <a:pPr marL="171450" indent="-171450" rtl="1">
              <a:buFont typeface="Arial" panose="020B0604020202020204" pitchFamily="34" charset="0"/>
              <a:buChar char="•"/>
            </a:pPr>
            <a:endParaRPr lang="ar-EG" noProof="0" dirty="0" smtClean="0"/>
          </a:p>
          <a:p>
            <a:pPr marL="171450" indent="-171450" algn="r" rtl="1">
              <a:buFont typeface="Arial" panose="020B0604020202020204" pitchFamily="34" charset="0"/>
              <a:buChar char="•"/>
            </a:pPr>
            <a:r>
              <a:rPr lang="ar-EG" noProof="0" dirty="0" smtClean="0"/>
              <a:t>خلال الأزمات الممتدة، يتعين تنفيذ مراقبة أداء التنسيق (CPM) بصورة سنوية، ولكن يقع على عاتق المجموعات تحديد موعد تنفيذها. </a:t>
            </a:r>
          </a:p>
          <a:p>
            <a:pPr marL="171450" indent="-171450" algn="r" rtl="1">
              <a:buFont typeface="Arial" panose="020B0604020202020204" pitchFamily="34" charset="0"/>
              <a:buChar char="•"/>
            </a:pPr>
            <a:r>
              <a:rPr lang="ar-EG" noProof="0" dirty="0" smtClean="0"/>
              <a:t>في حالة تسجيل العديد من المهام الأساسية ضمن الفئة "ضعيف" وحاجتها إلى مراقبة أكثر تواترًا ومتابعة إجراءات التحسين، يوصى بتنفيذ مراقبة أداء التنسيق بصورة أكثر انتظامًا.</a:t>
            </a:r>
          </a:p>
          <a:p>
            <a:pPr marL="171450" indent="-171450" algn="r" rtl="1">
              <a:buFont typeface="Arial" panose="020B0604020202020204" pitchFamily="34" charset="0"/>
              <a:buChar char="•"/>
            </a:pPr>
            <a:r>
              <a:rPr lang="ar-EG" noProof="0" dirty="0" smtClean="0"/>
              <a:t>تشير التجربة إلى صعوبة تنفيذ مراقبة أداء التنسيق (CPM) في السياقات التي توجد لدى المجموعات فيها التزامات متزامنة (مثل عملية التخطيط الاستراتيجي وزيارات المانحين، إلخ) أو عندما يكون هيكل المجموعة في مرحلة انتقالية.</a:t>
            </a:r>
          </a:p>
          <a:p>
            <a:pPr marL="171450" indent="-171450" rtl="1">
              <a:buFont typeface="Arial" panose="020B0604020202020204" pitchFamily="34" charset="0"/>
              <a:buChar char="•"/>
            </a:pPr>
            <a:endParaRPr lang="ar-EG" noProof="0" dirty="0" smtClean="0"/>
          </a:p>
          <a:p>
            <a:pPr rtl="1"/>
            <a:endParaRPr lang="ar-EG" noProof="0" dirty="0"/>
          </a:p>
        </p:txBody>
      </p:sp>
    </p:spTree>
    <p:extLst>
      <p:ext uri="{BB962C8B-B14F-4D97-AF65-F5344CB8AC3E}">
        <p14:creationId xmlns:p14="http://schemas.microsoft.com/office/powerpoint/2010/main" val="3070727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ar-EG" noProof="0" dirty="0" smtClean="0"/>
              <a:t>البرنامج التطويري:</a:t>
            </a:r>
          </a:p>
          <a:p>
            <a:pPr marL="171450" indent="-171450" algn="r" rtl="1">
              <a:buFont typeface="Arial" panose="020B0604020202020204" pitchFamily="34" charset="0"/>
              <a:buChar char="•"/>
            </a:pPr>
            <a:r>
              <a:rPr lang="ar-EG" noProof="0" dirty="0" smtClean="0"/>
              <a:t>استنادًا إلى استعراض للاستجابة الإنسانية للكوارث الكبرى في عامي 2010 و2011 (هايتي وباكستان) </a:t>
            </a:r>
          </a:p>
          <a:p>
            <a:pPr marL="171450" indent="-171450" algn="r" rtl="1">
              <a:buFont typeface="Arial" panose="020B0604020202020204" pitchFamily="34" charset="0"/>
              <a:buChar char="•"/>
            </a:pPr>
            <a:r>
              <a:rPr lang="ar-EG" noProof="0" dirty="0" smtClean="0"/>
              <a:t>اتفق الأعضاء الأساسيون على 55 إجراءً في ديسمبر 2011 تركز على القيادة والتنسيق والمساءلة أمام الأشخاص المتضررين.</a:t>
            </a:r>
          </a:p>
          <a:p>
            <a:pPr marL="171450" indent="-171450" algn="r" rtl="1">
              <a:buFont typeface="Arial" panose="020B0604020202020204" pitchFamily="34" charset="0"/>
              <a:buChar char="•"/>
            </a:pPr>
            <a:r>
              <a:rPr lang="ar-EG" noProof="0" dirty="0" smtClean="0"/>
              <a:t>تهدف الإجراءات إلى تبسيط العمليات والآليات وتحسين الاتصال والتعاون المشترك بين الوكالات وبناء الثقة في النظام الإنساني ككل. </a:t>
            </a:r>
          </a:p>
          <a:p>
            <a:pPr marL="171450" indent="-171450" algn="r" rtl="1">
              <a:buFont typeface="Arial" panose="020B0604020202020204" pitchFamily="34" charset="0"/>
              <a:buChar char="•"/>
            </a:pPr>
            <a:r>
              <a:rPr lang="ar-EG" noProof="0" dirty="0" smtClean="0"/>
              <a:t>يدعو إلى تغيير في الأساليب العملياتية والتركيز على النتائج وليس على العملية فحسب. ويمثل تحسين التنسيق والمساءلة عنصرين أساسيين في هذا البرنامج. </a:t>
            </a:r>
          </a:p>
          <a:p>
            <a:pPr rtl="1"/>
            <a:endParaRPr lang="ar-EG" noProof="0" dirty="0" smtClean="0"/>
          </a:p>
          <a:p>
            <a:pPr algn="r" rtl="1"/>
            <a:r>
              <a:rPr lang="ar-EG" noProof="0" dirty="0" smtClean="0"/>
              <a:t>الفريق العامل الفرعي التابع للجنة المشتركة بين الوكالات:</a:t>
            </a:r>
          </a:p>
          <a:p>
            <a:pPr marL="171450" indent="-171450" algn="r" rtl="1">
              <a:buFont typeface="Arial" panose="020B0604020202020204" pitchFamily="34" charset="0"/>
              <a:buChar char="•"/>
            </a:pPr>
            <a:r>
              <a:rPr lang="ar-EG" noProof="0" dirty="0" smtClean="0"/>
              <a:t>البرنامج التطويري -&gt; الفريق العامل الفرعي المكلف باستعراض توجيه المجموعة والنظر في سبل لمراقبة أداء تنسيق المجموعة على المستوى القطري.</a:t>
            </a:r>
          </a:p>
          <a:p>
            <a:pPr marL="171450" indent="-171450" algn="r" rtl="1">
              <a:buFont typeface="Arial" panose="020B0604020202020204" pitchFamily="34" charset="0"/>
              <a:buChar char="•"/>
            </a:pPr>
            <a:r>
              <a:rPr lang="ar-EG" noProof="0" dirty="0" smtClean="0"/>
              <a:t>بحلول سبتمبر 2012، تم تطوير أداة لمراقبة أداء التنسيق ويتم اختبارها في عدد قليل من البلدان التجريبية (باكستان والصومال وجنوب السودان). </a:t>
            </a:r>
          </a:p>
          <a:p>
            <a:pPr marL="171450" indent="-171450" algn="r" rtl="1">
              <a:buFont typeface="Arial" panose="020B0604020202020204" pitchFamily="34" charset="0"/>
              <a:buChar char="•"/>
            </a:pPr>
            <a:r>
              <a:rPr lang="ar-EG" noProof="0" dirty="0" smtClean="0"/>
              <a:t>تم التصديق على أدوات مراقبة أداء التنسيق وتواتر الإبلاغ في أغسطس 2012 من قبل الفريق العامل التابع للجنة الدائمة المشتركة بين الوكالات، وتم مشاركتها مع الأعضاء الأساسيين في اللجنة الدائمة المشتركة بين الوكالات في ديسمبر 2012. </a:t>
            </a:r>
          </a:p>
          <a:p>
            <a:pPr rtl="1"/>
            <a:endParaRPr lang="ar-EG" noProof="0" dirty="0"/>
          </a:p>
        </p:txBody>
      </p:sp>
      <p:sp>
        <p:nvSpPr>
          <p:cNvPr id="4" name="Slide Number Placeholder 3"/>
          <p:cNvSpPr>
            <a:spLocks noGrp="1"/>
          </p:cNvSpPr>
          <p:nvPr>
            <p:ph type="sldNum" sz="quarter" idx="10"/>
          </p:nvPr>
        </p:nvSpPr>
        <p:spPr/>
        <p:txBody>
          <a:bodyPr/>
          <a:lstStyle/>
          <a:p>
            <a:pPr rtl="1"/>
            <a:fld id="{FA1369B4-255C-497A-8D6F-3C0D2ADFF37D}" type="slidenum">
              <a:rPr lang="en-GB" smtClean="0"/>
              <a:pPr/>
              <a:t>3</a:t>
            </a:fld>
            <a:endParaRPr lang="ar-EG" dirty="0"/>
          </a:p>
        </p:txBody>
      </p:sp>
    </p:spTree>
    <p:extLst>
      <p:ext uri="{BB962C8B-B14F-4D97-AF65-F5344CB8AC3E}">
        <p14:creationId xmlns:p14="http://schemas.microsoft.com/office/powerpoint/2010/main" val="30292027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ar-EG" b="1" u="sng" noProof="0" dirty="0" smtClean="0"/>
              <a:t>أسئلة حول المساءلة أمام السكان المتضررين:</a:t>
            </a:r>
          </a:p>
          <a:p>
            <a:pPr marL="228600" indent="-228600" algn="r" rtl="1">
              <a:buFont typeface="+mj-lt"/>
              <a:buAutoNum type="arabicPeriod"/>
            </a:pPr>
            <a:r>
              <a:rPr lang="ar-EG" noProof="0" dirty="0" smtClean="0"/>
              <a:t>هل استخدم شركاء المجموعة/منظمتك الآليات، المتفق عليها من قبل شركاء المجموعة، للتشاور مع السكان المتضررين وإشراكهم في صنع القرار عند الإمكان؟</a:t>
            </a:r>
          </a:p>
          <a:p>
            <a:pPr marL="228600" indent="-228600" algn="r" rtl="1">
              <a:buFont typeface="+mj-lt"/>
              <a:buAutoNum type="arabicPeriod"/>
            </a:pPr>
            <a:r>
              <a:rPr lang="ar-EG" noProof="0" dirty="0" smtClean="0"/>
              <a:t>هل استخدم شركاء المجموعة/منظمتك الآليات، المتفق عليها من قبل شركاء المجموعة، لاستلام الشكاوى بشأن المساعدة التي يحصلون عليها والتحقيق فيها والعمل على أساسها عند الإمكان؟</a:t>
            </a:r>
          </a:p>
          <a:p>
            <a:pPr marL="0" indent="0" rtl="1">
              <a:buFont typeface="+mj-lt"/>
              <a:buNone/>
            </a:pPr>
            <a:endParaRPr lang="ar-EG" noProof="0" dirty="0" smtClean="0"/>
          </a:p>
          <a:p>
            <a:pPr marL="0" indent="0" algn="r" rtl="1">
              <a:buFont typeface="+mj-lt"/>
              <a:buNone/>
            </a:pPr>
            <a:r>
              <a:rPr lang="ar-EG" noProof="0" dirty="0" smtClean="0"/>
              <a:t>يتم تعزيز الدعم المقدم للسكان المتضررين من خلال تحسين التنسيق وتوسيع إدراج المسألة في عملية صنع القرار. </a:t>
            </a:r>
            <a:endParaRPr lang="ar-EG" noProof="0" dirty="0"/>
          </a:p>
        </p:txBody>
      </p:sp>
      <p:sp>
        <p:nvSpPr>
          <p:cNvPr id="4" name="Slide Number Placeholder 3"/>
          <p:cNvSpPr>
            <a:spLocks noGrp="1"/>
          </p:cNvSpPr>
          <p:nvPr>
            <p:ph type="sldNum" sz="quarter" idx="10"/>
          </p:nvPr>
        </p:nvSpPr>
        <p:spPr/>
        <p:txBody>
          <a:bodyPr/>
          <a:lstStyle/>
          <a:p>
            <a:pPr rtl="1"/>
            <a:fld id="{FA1369B4-255C-497A-8D6F-3C0D2ADFF37D}" type="slidenum">
              <a:rPr lang="en-GB" smtClean="0"/>
              <a:pPr/>
              <a:t>4</a:t>
            </a:fld>
            <a:endParaRPr lang="ar-EG" dirty="0"/>
          </a:p>
        </p:txBody>
      </p:sp>
    </p:spTree>
    <p:extLst>
      <p:ext uri="{BB962C8B-B14F-4D97-AF65-F5344CB8AC3E}">
        <p14:creationId xmlns:p14="http://schemas.microsoft.com/office/powerpoint/2010/main" val="29797373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rtl="1"/>
            <a:fld id="{FA1369B4-255C-497A-8D6F-3C0D2ADFF37D}" type="slidenum">
              <a:rPr lang="en-GB" smtClean="0"/>
              <a:pPr/>
              <a:t>5</a:t>
            </a:fld>
            <a:endParaRPr lang="ar-EG" dirty="0"/>
          </a:p>
        </p:txBody>
      </p:sp>
    </p:spTree>
    <p:extLst>
      <p:ext uri="{BB962C8B-B14F-4D97-AF65-F5344CB8AC3E}">
        <p14:creationId xmlns:p14="http://schemas.microsoft.com/office/powerpoint/2010/main" val="32474795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rtl="1"/>
            <a:fld id="{FA1369B4-255C-497A-8D6F-3C0D2ADFF37D}" type="slidenum">
              <a:rPr lang="en-GB" smtClean="0"/>
              <a:pPr/>
              <a:t>6</a:t>
            </a:fld>
            <a:endParaRPr lang="ar-EG" dirty="0"/>
          </a:p>
        </p:txBody>
      </p:sp>
    </p:spTree>
    <p:extLst>
      <p:ext uri="{BB962C8B-B14F-4D97-AF65-F5344CB8AC3E}">
        <p14:creationId xmlns:p14="http://schemas.microsoft.com/office/powerpoint/2010/main" val="15014597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ar-EG" b="1" u="sng" noProof="0" dirty="0" smtClean="0"/>
              <a:t>تنسيق مراقبة أداء التنسيق:</a:t>
            </a:r>
          </a:p>
          <a:p>
            <a:pPr marL="171450" indent="-171450" algn="r" rtl="1">
              <a:buFont typeface="Arial" panose="020B0604020202020204" pitchFamily="34" charset="0"/>
              <a:buChar char="•"/>
            </a:pPr>
            <a:r>
              <a:rPr lang="ar-EG" noProof="0" dirty="0" smtClean="0">
                <a:solidFill>
                  <a:srgbClr val="000000"/>
                </a:solidFill>
              </a:rPr>
              <a:t>يفضل أن تنفذ كل المجموعات عملية مراقبة أداء التنسيق (CPM) في نفس الوقت. </a:t>
            </a:r>
          </a:p>
          <a:p>
            <a:pPr marL="171450" indent="-171450" algn="r" rtl="1">
              <a:buFont typeface="Arial" panose="020B0604020202020204" pitchFamily="34" charset="0"/>
              <a:buChar char="•"/>
            </a:pPr>
            <a:r>
              <a:rPr lang="ar-EG" noProof="0" dirty="0" smtClean="0">
                <a:solidFill>
                  <a:srgbClr val="000000"/>
                </a:solidFill>
              </a:rPr>
              <a:t>في حالة عدم وجود اتفاق من قبل منسق الشؤون الإنسانية/المكتب القطري للعمل الإنساني و/أو المجموعات لتنفيذ مراقبة أداء التنسيق (CPM) عبر كل المجموعات، فمن الممكن أن يقوم الأفراد (أو فرق صغيرة من المجموعات) بتنفيذ مراقبة أداء التنسيق بأنفسهم، بدعم من المجموعات العالمية التي يتبعونها.</a:t>
            </a:r>
            <a:endParaRPr lang="ar-EG" sz="1400" noProof="0" dirty="0" smtClean="0">
              <a:solidFill>
                <a:srgbClr val="000000"/>
              </a:solidFill>
            </a:endParaRPr>
          </a:p>
          <a:p>
            <a:pPr marL="171450" indent="-171450" algn="r" rtl="1">
              <a:buFont typeface="Arial" panose="020B0604020202020204" pitchFamily="34" charset="0"/>
              <a:buChar char="•"/>
            </a:pPr>
            <a:r>
              <a:rPr lang="ar-EG" noProof="0" dirty="0" smtClean="0"/>
              <a:t>إذا أعربت مجموعة قطرية عن اهتمامها بتنفيذ عملية مراقبة أداء التنسيق بين المجموعات للمجموعة العالمية، فيجب على المجموعة العالمية (أولاً) تشجيع المجموعة القطرية على مخاطبة المجموعات الأخرى ومقر مكتب تنسيق الشؤون الإنسانية لتشجيع المشاركة متعددة المجموعات و(ثانيًا) إبلاغ مكتب تنسيق الشؤون الإنسانية، الذي سيبلغ فيما بعد مقر مكتب تنسيق الشؤون الإنسانية ذي الصلة. </a:t>
            </a:r>
          </a:p>
          <a:p>
            <a:pPr marL="171450" indent="-171450" algn="r" rtl="1">
              <a:buFont typeface="Arial" panose="020B0604020202020204" pitchFamily="34" charset="0"/>
              <a:buChar char="•"/>
            </a:pPr>
            <a:r>
              <a:rPr lang="ar-EG" noProof="0" dirty="0" smtClean="0"/>
              <a:t>إذا أعرب المقر الرئيسي لمكتب تنسيق الشؤون الإنسانية عن اهتمامه، فيجب علي مكتب تنسيق الشؤون الإنسانية (أولاً) إبلاغ المجموعات العالمية، التي ستتابع مع المجموعات القطرية وستدعم اتخاذها للقرار و(ثانيًا) الاتصال بالمكتب القطري، الذي يمكنه فيما بعد الدعوة إلى منهجية متعددة المجموعات.</a:t>
            </a:r>
          </a:p>
          <a:p>
            <a:pPr lvl="1" rtl="1"/>
            <a:endParaRPr lang="ar-EG" sz="1400" noProof="0" dirty="0" smtClean="0"/>
          </a:p>
          <a:p>
            <a:pPr lvl="1" rtl="1"/>
            <a:endParaRPr lang="ar-EG" sz="1400" noProof="0" dirty="0"/>
          </a:p>
        </p:txBody>
      </p:sp>
      <p:sp>
        <p:nvSpPr>
          <p:cNvPr id="4" name="Slide Number Placeholder 3"/>
          <p:cNvSpPr>
            <a:spLocks noGrp="1"/>
          </p:cNvSpPr>
          <p:nvPr>
            <p:ph type="sldNum" sz="quarter" idx="10"/>
          </p:nvPr>
        </p:nvSpPr>
        <p:spPr/>
        <p:txBody>
          <a:bodyPr/>
          <a:lstStyle/>
          <a:p>
            <a:pPr rtl="1"/>
            <a:fld id="{FA1369B4-255C-497A-8D6F-3C0D2ADFF37D}" type="slidenum">
              <a:rPr lang="en-GB" smtClean="0"/>
              <a:pPr/>
              <a:t>7</a:t>
            </a:fld>
            <a:endParaRPr lang="ar-EG" dirty="0"/>
          </a:p>
        </p:txBody>
      </p:sp>
    </p:spTree>
    <p:extLst>
      <p:ext uri="{BB962C8B-B14F-4D97-AF65-F5344CB8AC3E}">
        <p14:creationId xmlns:p14="http://schemas.microsoft.com/office/powerpoint/2010/main" val="2241338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rtl="1"/>
            <a:fld id="{FA1369B4-255C-497A-8D6F-3C0D2ADFF37D}" type="slidenum">
              <a:rPr lang="en-GB" smtClean="0"/>
              <a:pPr/>
              <a:t>9</a:t>
            </a:fld>
            <a:endParaRPr lang="ar-EG" dirty="0"/>
          </a:p>
        </p:txBody>
      </p:sp>
    </p:spTree>
    <p:extLst>
      <p:ext uri="{BB962C8B-B14F-4D97-AF65-F5344CB8AC3E}">
        <p14:creationId xmlns:p14="http://schemas.microsoft.com/office/powerpoint/2010/main" val="15273648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ar-EG" noProof="0" dirty="0" smtClean="0"/>
              <a:t>هام:</a:t>
            </a:r>
          </a:p>
          <a:p>
            <a:pPr marL="171450" indent="-171450" algn="r" rtl="1">
              <a:buFontTx/>
              <a:buChar char="-"/>
            </a:pPr>
            <a:r>
              <a:rPr lang="ar-EG" noProof="0" dirty="0" smtClean="0"/>
              <a:t>شارك الرابط المناسب مع الأشخاص المناسبين - أي لا تشارك رابط منسق المجموعة مع شركاء المجموعة ولا تشارك الروابط بين المجموعات</a:t>
            </a:r>
          </a:p>
          <a:p>
            <a:pPr marL="171450" marR="0" lvl="1" indent="-171450" algn="r" defTabSz="914400" rtl="1" eaLnBrk="1" fontAlgn="auto" latinLnBrk="0" hangingPunct="1">
              <a:lnSpc>
                <a:spcPct val="100000"/>
              </a:lnSpc>
              <a:spcBef>
                <a:spcPts val="0"/>
              </a:spcBef>
              <a:spcAft>
                <a:spcPts val="0"/>
              </a:spcAft>
              <a:buClrTx/>
              <a:buSzTx/>
              <a:buFontTx/>
              <a:buChar char="-"/>
              <a:tabLst/>
              <a:defRPr/>
            </a:pPr>
            <a:r>
              <a:rPr lang="ar-EG" noProof="0" dirty="0" smtClean="0"/>
              <a:t>تجنب إدخال معلومات </a:t>
            </a:r>
            <a:r>
              <a:rPr lang="ar-EG" sz="2300" dirty="0" smtClean="0">
                <a:solidFill>
                  <a:srgbClr val="056CB6"/>
                </a:solidFill>
                <a:latin typeface="Arial"/>
              </a:rPr>
              <a:t>ذات الحساسية </a:t>
            </a:r>
            <a:r>
              <a:rPr lang="ar-EG" noProof="0" dirty="0" smtClean="0"/>
              <a:t>في مربعات التعليق، لأنها ستصبح تلقائيًا جزءًا من تقرير أداء التنسيق الأولي. ومن حيث المبدأ يتم حذف هذه التعليقات، ولكن من الأفضل اتخاذ الحيطة.</a:t>
            </a:r>
          </a:p>
          <a:p>
            <a:pPr marL="171450" indent="-171450" rtl="1">
              <a:buFontTx/>
              <a:buChar char="-"/>
            </a:pPr>
            <a:endParaRPr lang="ar-EG" noProof="0" dirty="0"/>
          </a:p>
        </p:txBody>
      </p:sp>
      <p:sp>
        <p:nvSpPr>
          <p:cNvPr id="4" name="Slide Number Placeholder 3"/>
          <p:cNvSpPr>
            <a:spLocks noGrp="1"/>
          </p:cNvSpPr>
          <p:nvPr>
            <p:ph type="sldNum" sz="quarter" idx="10"/>
          </p:nvPr>
        </p:nvSpPr>
        <p:spPr/>
        <p:txBody>
          <a:bodyPr/>
          <a:lstStyle/>
          <a:p>
            <a:pPr rtl="1"/>
            <a:fld id="{FA1369B4-255C-497A-8D6F-3C0D2ADFF37D}" type="slidenum">
              <a:rPr lang="en-GB" smtClean="0"/>
              <a:pPr/>
              <a:t>10</a:t>
            </a:fld>
            <a:endParaRPr lang="ar-EG" dirty="0"/>
          </a:p>
        </p:txBody>
      </p:sp>
    </p:spTree>
    <p:extLst>
      <p:ext uri="{BB962C8B-B14F-4D97-AF65-F5344CB8AC3E}">
        <p14:creationId xmlns:p14="http://schemas.microsoft.com/office/powerpoint/2010/main" val="481764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9DF778CD-858C-4A11-8297-34FC4A84C413}" type="datetimeFigureOut">
              <a:rPr lang="en-GB" smtClean="0"/>
              <a:pPr/>
              <a:t>05/04/2016</a:t>
            </a:fld>
            <a:endParaRPr lang="en-GB" dirty="0"/>
          </a:p>
        </p:txBody>
      </p:sp>
      <p:sp>
        <p:nvSpPr>
          <p:cNvPr id="17" name="Footer Placeholder 16"/>
          <p:cNvSpPr>
            <a:spLocks noGrp="1"/>
          </p:cNvSpPr>
          <p:nvPr>
            <p:ph type="ftr" sz="quarter" idx="11"/>
          </p:nvPr>
        </p:nvSpPr>
        <p:spPr/>
        <p:txBody>
          <a:bodyPr/>
          <a:lstStyle/>
          <a:p>
            <a:endParaRPr lang="en-GB"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E66B14-78F5-4B16-BFC2-228B98077AA1}" type="slidenum">
              <a:rPr lang="en-GB" smtClean="0"/>
              <a:pPr/>
              <a:t>‹#›</a:t>
            </a:fld>
            <a:endParaRPr lang="en-GB"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F778CD-858C-4A11-8297-34FC4A84C413}" type="datetimeFigureOut">
              <a:rPr lang="en-GB" smtClean="0"/>
              <a:pPr/>
              <a:t>05/04/2016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6E66B14-78F5-4B16-BFC2-228B98077AA1}" type="slidenum">
              <a:rPr lang="en-GB" smtClean="0"/>
              <a:pPr/>
              <a:t>‹#›</a:t>
            </a:fld>
            <a:endParaRPr lang="en-GB"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3009901"/>
            <a:ext cx="457200" cy="441325"/>
          </a:xfrm>
        </p:spPr>
        <p:txBody>
          <a:bodyPr/>
          <a:lstStyle/>
          <a:p>
            <a:fld id="{B6E66B14-78F5-4B16-BFC2-228B98077AA1}" type="slidenum">
              <a:rPr lang="en-GB" smtClean="0"/>
              <a:pPr/>
              <a:t>‹#›</a:t>
            </a:fld>
            <a:endParaRPr lang="en-GB"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F778CD-858C-4A11-8297-34FC4A84C413}" type="datetimeFigureOut">
              <a:rPr lang="en-GB" smtClean="0"/>
              <a:pPr/>
              <a:t>05/04/2016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DF778CD-858C-4A11-8297-34FC4A84C413}" type="datetimeFigureOut">
              <a:rPr lang="en-GB" smtClean="0"/>
              <a:pPr/>
              <a:t>05/04/2016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a:xfrm>
            <a:off x="4361688" y="1026372"/>
            <a:ext cx="457200" cy="441325"/>
          </a:xfrm>
        </p:spPr>
        <p:txBody>
          <a:bodyPr/>
          <a:lstStyle/>
          <a:p>
            <a:fld id="{B6E66B14-78F5-4B16-BFC2-228B98077AA1}" type="slidenum">
              <a:rPr lang="en-GB" smtClean="0"/>
              <a:pPr/>
              <a:t>‹#›</a:t>
            </a:fld>
            <a:endParaRPr lang="en-GB"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GB" dirty="0"/>
          </a:p>
        </p:txBody>
      </p:sp>
      <p:sp>
        <p:nvSpPr>
          <p:cNvPr id="4" name="Date Placeholder 3"/>
          <p:cNvSpPr>
            <a:spLocks noGrp="1"/>
          </p:cNvSpPr>
          <p:nvPr>
            <p:ph type="dt" sz="half" idx="10"/>
          </p:nvPr>
        </p:nvSpPr>
        <p:spPr/>
        <p:txBody>
          <a:bodyPr/>
          <a:lstStyle/>
          <a:p>
            <a:fld id="{9DF778CD-858C-4A11-8297-34FC4A84C413}" type="datetimeFigureOut">
              <a:rPr lang="en-GB" smtClean="0"/>
              <a:pPr/>
              <a:t>05/04/2016</a:t>
            </a:fld>
            <a:endParaRPr lang="en-GB"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E66B14-78F5-4B16-BFC2-228B98077AA1}" type="slidenum">
              <a:rPr lang="en-GB" smtClean="0"/>
              <a:pPr/>
              <a:t>‹#›</a:t>
            </a:fld>
            <a:endParaRPr lang="en-GB"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9DF778CD-858C-4A11-8297-34FC4A84C413}" type="datetimeFigureOut">
              <a:rPr lang="en-GB" smtClean="0"/>
              <a:pPr/>
              <a:t>05/04/2016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6E66B14-78F5-4B16-BFC2-228B98077AA1}" type="slidenum">
              <a:rPr lang="en-GB" smtClean="0"/>
              <a:pPr/>
              <a:t>‹#›</a:t>
            </a:fld>
            <a:endParaRPr lang="en-GB" dirty="0"/>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DF778CD-858C-4A11-8297-34FC4A84C413}" type="datetimeFigureOut">
              <a:rPr lang="en-GB" smtClean="0"/>
              <a:pPr/>
              <a:t>05/04/2016</a:t>
            </a:fld>
            <a:endParaRPr lang="en-GB" dirty="0"/>
          </a:p>
        </p:txBody>
      </p:sp>
      <p:sp>
        <p:nvSpPr>
          <p:cNvPr id="8" name="Footer Placeholder 7"/>
          <p:cNvSpPr>
            <a:spLocks noGrp="1"/>
          </p:cNvSpPr>
          <p:nvPr>
            <p:ph type="ftr" sz="quarter" idx="11"/>
          </p:nvPr>
        </p:nvSpPr>
        <p:spPr>
          <a:xfrm>
            <a:off x="304800" y="6409944"/>
            <a:ext cx="3581400" cy="365760"/>
          </a:xfrm>
        </p:spPr>
        <p:txBody>
          <a:bodyPr/>
          <a:lstStyle/>
          <a:p>
            <a:endParaRPr lang="en-GB"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E66B14-78F5-4B16-BFC2-228B98077AA1}" type="slidenum">
              <a:rPr lang="en-GB" smtClean="0"/>
              <a:pPr/>
              <a:t>‹#›</a:t>
            </a:fld>
            <a:endParaRPr lang="en-GB"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DF778CD-858C-4A11-8297-34FC4A84C413}" type="datetimeFigureOut">
              <a:rPr lang="en-GB" smtClean="0"/>
              <a:pPr/>
              <a:t>05/04/2016</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a:xfrm>
            <a:off x="4343400" y="1036020"/>
            <a:ext cx="457200" cy="441325"/>
          </a:xfrm>
        </p:spPr>
        <p:txBody>
          <a:bodyPr/>
          <a:lstStyle/>
          <a:p>
            <a:fld id="{B6E66B14-78F5-4B16-BFC2-228B98077AA1}"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9DF778CD-858C-4A11-8297-34FC4A84C413}" type="datetimeFigureOut">
              <a:rPr lang="en-GB" smtClean="0"/>
              <a:pPr/>
              <a:t>05/04/2016</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E66B14-78F5-4B16-BFC2-228B98077AA1}"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E66B14-78F5-4B16-BFC2-228B98077AA1}" type="slidenum">
              <a:rPr lang="en-GB" smtClean="0"/>
              <a:pPr/>
              <a:t>‹#›</a:t>
            </a:fld>
            <a:endParaRPr lang="en-GB"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fld id="{9DF778CD-858C-4A11-8297-34FC4A84C413}" type="datetimeFigureOut">
              <a:rPr lang="en-GB" smtClean="0"/>
              <a:pPr/>
              <a:t>05/04/2016</a:t>
            </a:fld>
            <a:endParaRPr lang="en-GB" dirty="0"/>
          </a:p>
        </p:txBody>
      </p:sp>
      <p:sp>
        <p:nvSpPr>
          <p:cNvPr id="6" name="Footer Placeholder 5"/>
          <p:cNvSpPr>
            <a:spLocks noGrp="1"/>
          </p:cNvSpPr>
          <p:nvPr>
            <p:ph type="ftr" sz="quarter" idx="11"/>
          </p:nvPr>
        </p:nvSpPr>
        <p:spPr>
          <a:xfrm>
            <a:off x="301752" y="6410848"/>
            <a:ext cx="3383280" cy="365760"/>
          </a:xfrm>
        </p:spPr>
        <p:txBody>
          <a:bodyPr/>
          <a:lstStyle/>
          <a:p>
            <a:endParaRPr lang="en-GB"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p>
            <a:fld id="{B6E66B14-78F5-4B16-BFC2-228B98077AA1}" type="slidenum">
              <a:rPr lang="en-GB" smtClean="0"/>
              <a:pPr/>
              <a:t>‹#›</a:t>
            </a:fld>
            <a:endParaRPr lang="en-GB"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6404984"/>
            <a:ext cx="3044952" cy="365760"/>
          </a:xfrm>
        </p:spPr>
        <p:txBody>
          <a:bodyPr/>
          <a:lstStyle/>
          <a:p>
            <a:fld id="{9DF778CD-858C-4A11-8297-34FC4A84C413}" type="datetimeFigureOut">
              <a:rPr lang="en-GB" smtClean="0"/>
              <a:pPr/>
              <a:t>05/04/2016</a:t>
            </a:fld>
            <a:endParaRPr lang="en-GB" dirty="0"/>
          </a:p>
        </p:txBody>
      </p:sp>
      <p:sp>
        <p:nvSpPr>
          <p:cNvPr id="6" name="Footer Placeholder 5"/>
          <p:cNvSpPr>
            <a:spLocks noGrp="1"/>
          </p:cNvSpPr>
          <p:nvPr>
            <p:ph type="ftr" sz="quarter" idx="11"/>
          </p:nvPr>
        </p:nvSpPr>
        <p:spPr>
          <a:xfrm>
            <a:off x="301752" y="6410848"/>
            <a:ext cx="3584448" cy="365760"/>
          </a:xfrm>
        </p:spPr>
        <p:txBody>
          <a:bodyPr/>
          <a:lstStyle/>
          <a:p>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9DF778CD-858C-4A11-8297-34FC4A84C413}" type="datetimeFigureOut">
              <a:rPr lang="en-GB" smtClean="0"/>
              <a:pPr/>
              <a:t>05/04/2016</a:t>
            </a:fld>
            <a:endParaRPr lang="en-GB"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GB"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E66B14-78F5-4B16-BFC2-228B98077AA1}" type="slidenum">
              <a:rPr lang="en-GB" smtClean="0"/>
              <a:pPr/>
              <a:t>‹#›</a:t>
            </a:fld>
            <a:endParaRPr lang="en-GB"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ar-EG" dirty="0"/>
          </a:p>
        </p:txBody>
      </p:sp>
      <p:sp>
        <p:nvSpPr>
          <p:cNvPr id="2" name="Title 1"/>
          <p:cNvSpPr>
            <a:spLocks noGrp="1"/>
          </p:cNvSpPr>
          <p:nvPr>
            <p:ph type="ctrTitle"/>
          </p:nvPr>
        </p:nvSpPr>
        <p:spPr/>
        <p:txBody>
          <a:bodyPr>
            <a:normAutofit/>
          </a:bodyPr>
          <a:lstStyle/>
          <a:p>
            <a:pPr rtl="1"/>
            <a:r>
              <a:rPr lang="ar-EG" sz="4800" dirty="0" smtClean="0">
                <a:solidFill>
                  <a:srgbClr val="056CB6"/>
                </a:solidFill>
                <a:latin typeface="Arial"/>
              </a:rPr>
              <a:t>مراقبة أداء التنسيق بين المجموعات/ القطاعات</a:t>
            </a:r>
            <a:endParaRPr lang="ar-EG" sz="4800" dirty="0">
              <a:solidFill>
                <a:srgbClr val="056CB6"/>
              </a:solidFill>
              <a:latin typeface="Arial"/>
              <a:ea typeface="ヒラギノ明朝 ProN W3"/>
              <a:cs typeface="+mn-cs"/>
            </a:endParaRPr>
          </a:p>
        </p:txBody>
      </p:sp>
    </p:spTree>
    <p:extLst>
      <p:ext uri="{BB962C8B-B14F-4D97-AF65-F5344CB8AC3E}">
        <p14:creationId xmlns:p14="http://schemas.microsoft.com/office/powerpoint/2010/main" val="40642067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EG" dirty="0" smtClean="0">
                <a:latin typeface="Arial" panose="020B0604020202020204" pitchFamily="34" charset="0"/>
              </a:rPr>
              <a:t>الخطوة الثانية: الدراسة الاستقصائية</a:t>
            </a:r>
            <a:endParaRPr lang="ar-EG" dirty="0">
              <a:latin typeface="Arial" panose="020B0604020202020204" pitchFamily="34" charset="0"/>
              <a:cs typeface="Arial" panose="020B0604020202020204" pitchFamily="34" charset="0"/>
            </a:endParaRPr>
          </a:p>
        </p:txBody>
      </p:sp>
      <p:sp>
        <p:nvSpPr>
          <p:cNvPr id="4" name="Content Placeholder 3"/>
          <p:cNvSpPr>
            <a:spLocks noGrp="1"/>
          </p:cNvSpPr>
          <p:nvPr>
            <p:ph sz="quarter" idx="1"/>
          </p:nvPr>
        </p:nvSpPr>
        <p:spPr/>
        <p:txBody>
          <a:bodyPr>
            <a:normAutofit/>
          </a:bodyPr>
          <a:lstStyle/>
          <a:p>
            <a:pPr algn="just" rtl="1">
              <a:spcBef>
                <a:spcPts val="0"/>
              </a:spcBef>
            </a:pPr>
            <a:r>
              <a:rPr lang="ar-EG" sz="2800" dirty="0" smtClean="0">
                <a:solidFill>
                  <a:srgbClr val="056CB6"/>
                </a:solidFill>
                <a:latin typeface="Arial"/>
              </a:rPr>
              <a:t>ثلاثة استبيانات على الإنترنت:</a:t>
            </a:r>
          </a:p>
          <a:p>
            <a:pPr marL="788670" lvl="1" indent="-514350" algn="just" rtl="1">
              <a:spcBef>
                <a:spcPts val="0"/>
              </a:spcBef>
              <a:buFont typeface="+mj-lt"/>
              <a:buAutoNum type="romanLcPeriod"/>
            </a:pPr>
            <a:r>
              <a:rPr lang="ar-EG" sz="2300" dirty="0" smtClean="0">
                <a:solidFill>
                  <a:srgbClr val="056CB6"/>
                </a:solidFill>
                <a:latin typeface="Arial"/>
              </a:rPr>
              <a:t>تقرير وصف المجموعة ويكمله منسق المجموعة</a:t>
            </a:r>
            <a:endParaRPr lang="ar-EG" sz="2300" i="1" dirty="0" smtClean="0">
              <a:solidFill>
                <a:srgbClr val="056CB6"/>
              </a:solidFill>
              <a:latin typeface="Arial"/>
              <a:ea typeface="ヒラギノ明朝 ProN W3"/>
            </a:endParaRPr>
          </a:p>
          <a:p>
            <a:pPr marL="788670" lvl="1" indent="-514350" algn="just" rtl="1">
              <a:spcBef>
                <a:spcPts val="0"/>
              </a:spcBef>
              <a:buFont typeface="+mj-lt"/>
              <a:buAutoNum type="romanLcPeriod"/>
            </a:pPr>
            <a:r>
              <a:rPr lang="ar-EG" sz="2300" dirty="0" smtClean="0">
                <a:solidFill>
                  <a:srgbClr val="056CB6"/>
                </a:solidFill>
                <a:latin typeface="Arial"/>
              </a:rPr>
              <a:t>استبيان أداء التنسيق، ويكمله </a:t>
            </a:r>
            <a:r>
              <a:rPr lang="ar-EG" sz="2300" dirty="0">
                <a:solidFill>
                  <a:srgbClr val="056CB6"/>
                </a:solidFill>
                <a:latin typeface="Arial"/>
              </a:rPr>
              <a:t>منسق المجموعة، </a:t>
            </a:r>
            <a:r>
              <a:rPr lang="ar-EG" sz="2300" dirty="0" smtClean="0">
                <a:solidFill>
                  <a:srgbClr val="056CB6"/>
                </a:solidFill>
                <a:latin typeface="Arial"/>
              </a:rPr>
              <a:t>يستغرق 25 دقيقة تقريبًا</a:t>
            </a:r>
            <a:endParaRPr lang="ar-EG" sz="2300" i="1" dirty="0" smtClean="0">
              <a:solidFill>
                <a:srgbClr val="056CB6"/>
              </a:solidFill>
              <a:latin typeface="Arial"/>
              <a:ea typeface="ヒラギノ明朝 ProN W3"/>
            </a:endParaRPr>
          </a:p>
          <a:p>
            <a:pPr marL="788670" lvl="1" indent="-514350" algn="just" rtl="1">
              <a:spcBef>
                <a:spcPts val="0"/>
              </a:spcBef>
              <a:buFont typeface="+mj-lt"/>
              <a:buAutoNum type="romanLcPeriod"/>
            </a:pPr>
            <a:r>
              <a:rPr lang="ar-EG" sz="2300" dirty="0" smtClean="0">
                <a:solidFill>
                  <a:srgbClr val="056CB6"/>
                </a:solidFill>
                <a:latin typeface="Arial"/>
              </a:rPr>
              <a:t>استبيان أداء التنسيق، ويكمله شركاء المجموعة، يستغرق 25 دقيقة تقريبًا</a:t>
            </a:r>
            <a:endParaRPr lang="ar-EG" sz="2300" i="1" dirty="0" smtClean="0">
              <a:solidFill>
                <a:srgbClr val="056CB6"/>
              </a:solidFill>
              <a:latin typeface="Arial"/>
              <a:ea typeface="ヒラギノ明朝 ProN W3"/>
            </a:endParaRPr>
          </a:p>
          <a:p>
            <a:pPr algn="just" rtl="1">
              <a:spcBef>
                <a:spcPts val="0"/>
              </a:spcBef>
            </a:pPr>
            <a:r>
              <a:rPr lang="ar-EG" sz="2800" dirty="0" smtClean="0">
                <a:solidFill>
                  <a:srgbClr val="056CB6"/>
                </a:solidFill>
                <a:latin typeface="Arial"/>
              </a:rPr>
              <a:t>هام: </a:t>
            </a:r>
          </a:p>
          <a:p>
            <a:pPr lvl="1" algn="just" rtl="1">
              <a:spcBef>
                <a:spcPts val="0"/>
              </a:spcBef>
            </a:pPr>
            <a:r>
              <a:rPr lang="ar-EG" sz="2300" dirty="0" smtClean="0">
                <a:solidFill>
                  <a:srgbClr val="056CB6"/>
                </a:solidFill>
                <a:latin typeface="Arial"/>
              </a:rPr>
              <a:t>الردود ستكون مجهولة المصدر - لكن تجنب التعليقات ذات الحساسية</a:t>
            </a:r>
            <a:endParaRPr lang="ar-EG" sz="2300" dirty="0" smtClean="0">
              <a:solidFill>
                <a:srgbClr val="056CB6"/>
              </a:solidFill>
              <a:latin typeface="Arial"/>
              <a:ea typeface="ヒラギノ明朝 ProN W3"/>
            </a:endParaRPr>
          </a:p>
          <a:p>
            <a:pPr lvl="1" algn="just" rtl="1">
              <a:spcBef>
                <a:spcPts val="0"/>
              </a:spcBef>
            </a:pPr>
            <a:r>
              <a:rPr lang="ar-EG" sz="2300" dirty="0" smtClean="0">
                <a:solidFill>
                  <a:srgbClr val="056CB6"/>
                </a:solidFill>
                <a:latin typeface="Arial"/>
              </a:rPr>
              <a:t>من المهم الرد على الاستبيان بالكامل</a:t>
            </a:r>
          </a:p>
          <a:p>
            <a:pPr lvl="1" algn="just" rtl="1">
              <a:spcBef>
                <a:spcPts val="0"/>
              </a:spcBef>
            </a:pPr>
            <a:r>
              <a:rPr lang="ar-EG" sz="2300" dirty="0" smtClean="0">
                <a:solidFill>
                  <a:srgbClr val="056CB6"/>
                </a:solidFill>
                <a:latin typeface="Arial"/>
                <a:sym typeface="Times New Roman" pitchFamily="18" charset="0"/>
              </a:rPr>
              <a:t>يتم مشاركة نتائج الدراسة الاستقصائية على النطاق الخارجي فقط بعد أن تضعها المجموعة في سياقها</a:t>
            </a:r>
            <a:endParaRPr lang="ar-EG" sz="2300" dirty="0" smtClean="0">
              <a:solidFill>
                <a:srgbClr val="056CB6"/>
              </a:solidFill>
              <a:latin typeface="Arial"/>
              <a:ea typeface="ヒラギノ明朝 ProN W3"/>
            </a:endParaRPr>
          </a:p>
          <a:p>
            <a:pPr algn="just" rtl="1">
              <a:spcBef>
                <a:spcPts val="0"/>
              </a:spcBef>
            </a:pPr>
            <a:endParaRPr lang="ar-EG" sz="2800" dirty="0" smtClean="0">
              <a:solidFill>
                <a:srgbClr val="056CB6"/>
              </a:solidFill>
              <a:latin typeface="Arial"/>
              <a:ea typeface="ヒラギノ明朝 ProN W3"/>
            </a:endParaRPr>
          </a:p>
          <a:p>
            <a:pPr algn="just" rtl="1">
              <a:spcBef>
                <a:spcPts val="0"/>
              </a:spcBef>
            </a:pPr>
            <a:endParaRPr lang="ar-EG" sz="2800" dirty="0" smtClean="0">
              <a:solidFill>
                <a:srgbClr val="056CB6"/>
              </a:solidFill>
              <a:latin typeface="Arial"/>
              <a:ea typeface="ヒラギノ明朝 ProN W3"/>
            </a:endParaRPr>
          </a:p>
          <a:p>
            <a:pPr marL="0" indent="0" rtl="1">
              <a:buNone/>
            </a:pPr>
            <a:endParaRPr lang="ar-EG" sz="2400" dirty="0" smtClean="0">
              <a:solidFill>
                <a:srgbClr val="056CB6"/>
              </a:solidFill>
              <a:latin typeface="Arial"/>
              <a:ea typeface="ヒラギノ明朝 ProN W3"/>
            </a:endParaRPr>
          </a:p>
        </p:txBody>
      </p:sp>
    </p:spTree>
    <p:extLst>
      <p:ext uri="{BB962C8B-B14F-4D97-AF65-F5344CB8AC3E}">
        <p14:creationId xmlns:p14="http://schemas.microsoft.com/office/powerpoint/2010/main" val="7239769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EG" dirty="0" smtClean="0">
                <a:latin typeface="Arial" panose="020B0604020202020204" pitchFamily="34" charset="0"/>
              </a:rPr>
              <a:t>الخطوة الثانية: الدراسة الاستقصائية</a:t>
            </a:r>
            <a:endParaRPr lang="ar-EG"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a:xfrm>
            <a:off x="301752" y="1527048"/>
            <a:ext cx="8503920" cy="4782272"/>
          </a:xfrm>
        </p:spPr>
        <p:txBody>
          <a:bodyPr>
            <a:normAutofit fontScale="47500" lnSpcReduction="20000"/>
          </a:bodyPr>
          <a:lstStyle/>
          <a:p>
            <a:pPr marL="0" indent="0" rtl="1">
              <a:buNone/>
            </a:pPr>
            <a:endParaRPr lang="ar-EG" sz="3800" dirty="0" smtClean="0">
              <a:solidFill>
                <a:srgbClr val="056CB6"/>
              </a:solidFill>
              <a:latin typeface="Arial"/>
              <a:ea typeface="ヒラギノ明朝 ProN W3"/>
            </a:endParaRPr>
          </a:p>
          <a:p>
            <a:pPr marL="0" indent="0" algn="r" rtl="1">
              <a:buNone/>
            </a:pPr>
            <a:r>
              <a:rPr lang="ar-EG" sz="6000" dirty="0" smtClean="0">
                <a:solidFill>
                  <a:srgbClr val="056CB6"/>
                </a:solidFill>
                <a:latin typeface="Arial"/>
              </a:rPr>
              <a:t>أمثلة لأسئلة الدراسة الاستقصائية:</a:t>
            </a:r>
            <a:endParaRPr lang="ar-EG" sz="4200" dirty="0" smtClean="0">
              <a:solidFill>
                <a:srgbClr val="056CB6"/>
              </a:solidFill>
              <a:latin typeface="Arial"/>
              <a:ea typeface="ヒラギノ明朝 ProN W3"/>
            </a:endParaRPr>
          </a:p>
          <a:p>
            <a:pPr marL="0" indent="0" algn="r" rtl="1">
              <a:lnSpc>
                <a:spcPct val="120000"/>
              </a:lnSpc>
              <a:spcBef>
                <a:spcPts val="1200"/>
              </a:spcBef>
              <a:buNone/>
            </a:pPr>
            <a:r>
              <a:rPr lang="ar-EG" sz="4000" dirty="0" smtClean="0">
                <a:solidFill>
                  <a:srgbClr val="056CB6"/>
                </a:solidFill>
                <a:latin typeface="Arial"/>
              </a:rPr>
              <a:t>"هل اتقفت المجموعة مع شركائها على صيغ لمراقبة الاحتياجات والإبلاغ عنها؟</a:t>
            </a:r>
            <a:endParaRPr lang="ar-EG" sz="2500" dirty="0" smtClean="0">
              <a:solidFill>
                <a:srgbClr val="056CB6"/>
              </a:solidFill>
              <a:latin typeface="Arial"/>
              <a:ea typeface="ヒラギノ明朝 ProN W3"/>
            </a:endParaRPr>
          </a:p>
          <a:p>
            <a:pPr marL="0" indent="0" algn="r" rtl="1">
              <a:lnSpc>
                <a:spcPct val="120000"/>
              </a:lnSpc>
              <a:spcBef>
                <a:spcPts val="600"/>
              </a:spcBef>
              <a:buNone/>
            </a:pPr>
            <a:r>
              <a:rPr lang="ar-EG" sz="3500" dirty="0" smtClean="0">
                <a:solidFill>
                  <a:srgbClr val="056CB6"/>
                </a:solidFill>
                <a:latin typeface="Arial"/>
              </a:rPr>
              <a:t>☐ </a:t>
            </a:r>
            <a:r>
              <a:rPr lang="ar-EG" sz="3500" i="1" dirty="0" smtClean="0">
                <a:solidFill>
                  <a:srgbClr val="056CB6"/>
                </a:solidFill>
                <a:latin typeface="Arial"/>
              </a:rPr>
              <a:t>نعم</a:t>
            </a:r>
            <a:endParaRPr lang="ar-EG" sz="3500" i="1" dirty="0" smtClean="0">
              <a:solidFill>
                <a:srgbClr val="056CB6"/>
              </a:solidFill>
              <a:latin typeface="Arial"/>
              <a:ea typeface="ヒラギノ明朝 ProN W3"/>
            </a:endParaRPr>
          </a:p>
          <a:p>
            <a:pPr marL="0" indent="0" algn="r" rtl="1">
              <a:lnSpc>
                <a:spcPct val="120000"/>
              </a:lnSpc>
              <a:spcBef>
                <a:spcPts val="600"/>
              </a:spcBef>
              <a:buNone/>
            </a:pPr>
            <a:r>
              <a:rPr lang="ar-EG" sz="3500" dirty="0" smtClean="0">
                <a:solidFill>
                  <a:srgbClr val="056CB6"/>
                </a:solidFill>
                <a:latin typeface="Arial"/>
              </a:rPr>
              <a:t>☐ </a:t>
            </a:r>
            <a:r>
              <a:rPr lang="ar-EG" sz="3500" i="1" dirty="0" smtClean="0">
                <a:solidFill>
                  <a:srgbClr val="056CB6"/>
                </a:solidFill>
                <a:latin typeface="Arial"/>
              </a:rPr>
              <a:t>لا</a:t>
            </a:r>
            <a:endParaRPr lang="ar-EG" sz="3500" i="1" dirty="0" smtClean="0">
              <a:solidFill>
                <a:srgbClr val="056CB6"/>
              </a:solidFill>
              <a:latin typeface="Arial"/>
              <a:ea typeface="ヒラギノ明朝 ProN W3"/>
            </a:endParaRPr>
          </a:p>
          <a:p>
            <a:pPr marL="0" indent="0" algn="r" rtl="1">
              <a:lnSpc>
                <a:spcPct val="120000"/>
              </a:lnSpc>
              <a:spcBef>
                <a:spcPts val="600"/>
              </a:spcBef>
              <a:buNone/>
            </a:pPr>
            <a:r>
              <a:rPr lang="ar-EG" sz="3500" dirty="0" smtClean="0">
                <a:solidFill>
                  <a:srgbClr val="056CB6"/>
                </a:solidFill>
                <a:latin typeface="Arial"/>
              </a:rPr>
              <a:t>☐ </a:t>
            </a:r>
            <a:r>
              <a:rPr lang="ar-EG" sz="3500" i="1" dirty="0" smtClean="0">
                <a:solidFill>
                  <a:srgbClr val="056CB6"/>
                </a:solidFill>
                <a:latin typeface="Arial"/>
              </a:rPr>
              <a:t>لا أعرف</a:t>
            </a:r>
          </a:p>
          <a:p>
            <a:pPr marL="0" indent="0" rtl="1">
              <a:lnSpc>
                <a:spcPct val="120000"/>
              </a:lnSpc>
              <a:spcBef>
                <a:spcPts val="0"/>
              </a:spcBef>
              <a:buNone/>
            </a:pPr>
            <a:endParaRPr lang="ar-EG" sz="3300" i="1" dirty="0" smtClean="0">
              <a:solidFill>
                <a:srgbClr val="056CB6"/>
              </a:solidFill>
              <a:latin typeface="Arial"/>
              <a:ea typeface="ヒラギノ明朝 ProN W3"/>
            </a:endParaRPr>
          </a:p>
          <a:p>
            <a:pPr marL="0" indent="0" algn="r" rtl="1">
              <a:lnSpc>
                <a:spcPct val="120000"/>
              </a:lnSpc>
              <a:spcBef>
                <a:spcPts val="0"/>
              </a:spcBef>
              <a:buNone/>
            </a:pPr>
            <a:r>
              <a:rPr lang="ar-EG" sz="4000" dirty="0" smtClean="0">
                <a:solidFill>
                  <a:srgbClr val="056CB6"/>
                </a:solidFill>
                <a:latin typeface="Arial"/>
              </a:rPr>
              <a:t>"هل استخدمت منظمتك تلك الصيغ للإبلاغ؟"</a:t>
            </a:r>
            <a:endParaRPr lang="ar-EG" sz="4000" dirty="0" smtClean="0">
              <a:solidFill>
                <a:srgbClr val="056CB6"/>
              </a:solidFill>
              <a:latin typeface="Arial"/>
              <a:ea typeface="ヒラギノ明朝 ProN W3"/>
            </a:endParaRPr>
          </a:p>
          <a:p>
            <a:pPr marL="0" indent="0" algn="r" rtl="1">
              <a:lnSpc>
                <a:spcPct val="120000"/>
              </a:lnSpc>
              <a:spcBef>
                <a:spcPts val="600"/>
              </a:spcBef>
              <a:buNone/>
            </a:pPr>
            <a:r>
              <a:rPr lang="ar-EG" sz="3400" dirty="0" smtClean="0">
                <a:solidFill>
                  <a:srgbClr val="056CB6"/>
                </a:solidFill>
                <a:latin typeface="Arial"/>
              </a:rPr>
              <a:t>☐</a:t>
            </a:r>
            <a:r>
              <a:rPr lang="ar-EG" sz="3400" i="1" dirty="0" smtClean="0">
                <a:solidFill>
                  <a:srgbClr val="056CB6"/>
                </a:solidFill>
                <a:latin typeface="Arial"/>
              </a:rPr>
              <a:t> مطلقًا</a:t>
            </a:r>
          </a:p>
          <a:p>
            <a:pPr marL="0" indent="0" algn="r" rtl="1">
              <a:lnSpc>
                <a:spcPct val="120000"/>
              </a:lnSpc>
              <a:spcBef>
                <a:spcPts val="600"/>
              </a:spcBef>
              <a:buNone/>
            </a:pPr>
            <a:r>
              <a:rPr lang="ar-EG" sz="3400" dirty="0" smtClean="0">
                <a:solidFill>
                  <a:srgbClr val="056CB6"/>
                </a:solidFill>
                <a:latin typeface="Arial"/>
              </a:rPr>
              <a:t>☐ </a:t>
            </a:r>
            <a:r>
              <a:rPr lang="ar-EG" sz="3400" i="1" dirty="0" smtClean="0">
                <a:solidFill>
                  <a:srgbClr val="056CB6"/>
                </a:solidFill>
                <a:latin typeface="Arial"/>
              </a:rPr>
              <a:t>نادرًا</a:t>
            </a:r>
            <a:endParaRPr lang="ar-EG" sz="3400" i="1" dirty="0" smtClean="0">
              <a:solidFill>
                <a:srgbClr val="056CB6"/>
              </a:solidFill>
              <a:latin typeface="Arial"/>
              <a:ea typeface="ヒラギノ明朝 ProN W3"/>
            </a:endParaRPr>
          </a:p>
          <a:p>
            <a:pPr marL="0" indent="0" algn="r" rtl="1">
              <a:lnSpc>
                <a:spcPct val="120000"/>
              </a:lnSpc>
              <a:spcBef>
                <a:spcPts val="600"/>
              </a:spcBef>
              <a:buNone/>
            </a:pPr>
            <a:r>
              <a:rPr lang="ar-EG" sz="3400" dirty="0" smtClean="0">
                <a:solidFill>
                  <a:srgbClr val="056CB6"/>
                </a:solidFill>
                <a:latin typeface="Arial"/>
              </a:rPr>
              <a:t>☐ </a:t>
            </a:r>
            <a:r>
              <a:rPr lang="ar-EG" sz="3400" i="1" dirty="0" smtClean="0">
                <a:solidFill>
                  <a:srgbClr val="056CB6"/>
                </a:solidFill>
                <a:latin typeface="Arial"/>
              </a:rPr>
              <a:t>كثيرًا إلى حد ما</a:t>
            </a:r>
          </a:p>
          <a:p>
            <a:pPr marL="0" indent="0" algn="r" rtl="1">
              <a:lnSpc>
                <a:spcPct val="120000"/>
              </a:lnSpc>
              <a:spcBef>
                <a:spcPts val="600"/>
              </a:spcBef>
              <a:buNone/>
            </a:pPr>
            <a:r>
              <a:rPr lang="ar-EG" sz="3400" dirty="0" smtClean="0">
                <a:solidFill>
                  <a:srgbClr val="056CB6"/>
                </a:solidFill>
                <a:latin typeface="Arial"/>
              </a:rPr>
              <a:t>☐ </a:t>
            </a:r>
            <a:r>
              <a:rPr lang="ar-EG" sz="3400" i="1" dirty="0" smtClean="0">
                <a:solidFill>
                  <a:srgbClr val="056CB6"/>
                </a:solidFill>
                <a:latin typeface="Arial"/>
              </a:rPr>
              <a:t>بشكل منتظم للغاية</a:t>
            </a:r>
          </a:p>
          <a:p>
            <a:pPr marL="0" indent="0" algn="r" rtl="1">
              <a:lnSpc>
                <a:spcPct val="120000"/>
              </a:lnSpc>
              <a:spcBef>
                <a:spcPts val="600"/>
              </a:spcBef>
              <a:buNone/>
            </a:pPr>
            <a:r>
              <a:rPr lang="ar-EG" sz="3400" dirty="0" smtClean="0">
                <a:solidFill>
                  <a:srgbClr val="056CB6"/>
                </a:solidFill>
                <a:latin typeface="Arial"/>
              </a:rPr>
              <a:t>☐ </a:t>
            </a:r>
            <a:r>
              <a:rPr lang="ar-EG" sz="3400" i="1" dirty="0" smtClean="0">
                <a:solidFill>
                  <a:srgbClr val="056CB6"/>
                </a:solidFill>
                <a:latin typeface="Arial"/>
              </a:rPr>
              <a:t>لا أعرف</a:t>
            </a:r>
            <a:endParaRPr lang="ar-EG" sz="3400" i="1" dirty="0" smtClean="0">
              <a:solidFill>
                <a:srgbClr val="056CB6"/>
              </a:solidFill>
              <a:latin typeface="Arial"/>
              <a:ea typeface="ヒラギノ明朝 ProN W3"/>
            </a:endParaRPr>
          </a:p>
          <a:p>
            <a:pPr marL="0" indent="0" rtl="1">
              <a:lnSpc>
                <a:spcPct val="120000"/>
              </a:lnSpc>
              <a:spcBef>
                <a:spcPts val="1200"/>
              </a:spcBef>
              <a:spcAft>
                <a:spcPts val="600"/>
              </a:spcAft>
              <a:buNone/>
            </a:pPr>
            <a:endParaRPr lang="ar-EG" sz="3400" dirty="0" smtClean="0"/>
          </a:p>
          <a:p>
            <a:pPr marL="0" indent="0" rtl="1">
              <a:lnSpc>
                <a:spcPct val="120000"/>
              </a:lnSpc>
              <a:spcBef>
                <a:spcPts val="1200"/>
              </a:spcBef>
              <a:spcAft>
                <a:spcPts val="600"/>
              </a:spcAft>
              <a:buNone/>
            </a:pPr>
            <a:endParaRPr lang="ar-EG" dirty="0"/>
          </a:p>
        </p:txBody>
      </p:sp>
    </p:spTree>
    <p:extLst>
      <p:ext uri="{BB962C8B-B14F-4D97-AF65-F5344CB8AC3E}">
        <p14:creationId xmlns:p14="http://schemas.microsoft.com/office/powerpoint/2010/main" val="18639155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8534400" cy="758952"/>
          </a:xfrm>
        </p:spPr>
        <p:txBody>
          <a:bodyPr>
            <a:noAutofit/>
          </a:bodyPr>
          <a:lstStyle/>
          <a:p>
            <a:pPr rtl="1"/>
            <a:r>
              <a:rPr lang="ar-EG" sz="3200" dirty="0" smtClean="0">
                <a:latin typeface="Arial" panose="020B0604020202020204" pitchFamily="34" charset="0"/>
              </a:rPr>
              <a:t>الخطوة الثانية: الدراسة الاستقصائية</a:t>
            </a:r>
            <a:endParaRPr lang="ar-EG" sz="3200" dirty="0"/>
          </a:p>
        </p:txBody>
      </p:sp>
      <p:sp>
        <p:nvSpPr>
          <p:cNvPr id="3" name="Content Placeholder 2"/>
          <p:cNvSpPr>
            <a:spLocks noGrp="1"/>
          </p:cNvSpPr>
          <p:nvPr>
            <p:ph sz="quarter" idx="1"/>
          </p:nvPr>
        </p:nvSpPr>
        <p:spPr/>
        <p:txBody>
          <a:bodyPr/>
          <a:lstStyle/>
          <a:p>
            <a:pPr marL="100584" indent="0" algn="r" rtl="1">
              <a:lnSpc>
                <a:spcPct val="140000"/>
              </a:lnSpc>
              <a:spcBef>
                <a:spcPts val="0"/>
              </a:spcBef>
              <a:buNone/>
            </a:pPr>
            <a:r>
              <a:rPr lang="ar-EG" sz="2400" dirty="0" smtClean="0">
                <a:solidFill>
                  <a:srgbClr val="056CB6"/>
                </a:solidFill>
                <a:latin typeface="Arial"/>
              </a:rPr>
              <a:t>تحليل وتقييم حالة الأداء</a:t>
            </a:r>
          </a:p>
          <a:p>
            <a:pPr marL="557784" indent="-457200" algn="r" rtl="1">
              <a:lnSpc>
                <a:spcPct val="140000"/>
              </a:lnSpc>
              <a:spcBef>
                <a:spcPts val="0"/>
              </a:spcBef>
            </a:pPr>
            <a:r>
              <a:rPr lang="ar-EG" sz="2000" dirty="0" smtClean="0">
                <a:solidFill>
                  <a:srgbClr val="056CB6"/>
                </a:solidFill>
                <a:latin typeface="Arial"/>
              </a:rPr>
              <a:t>يتم حساب متوسط الدرجة لكل فئة فرعية بناءً على مجموع نتائج الشركاء والمنسق. </a:t>
            </a:r>
          </a:p>
          <a:p>
            <a:pPr marL="557784" indent="-457200" algn="r" rtl="1">
              <a:lnSpc>
                <a:spcPct val="140000"/>
              </a:lnSpc>
              <a:spcBef>
                <a:spcPts val="0"/>
              </a:spcBef>
            </a:pPr>
            <a:r>
              <a:rPr lang="ar-EG" sz="2000" dirty="0" smtClean="0">
                <a:solidFill>
                  <a:srgbClr val="056CB6"/>
                </a:solidFill>
                <a:latin typeface="Arial"/>
              </a:rPr>
              <a:t>يتم تصنيف متوسط الدرجة في 4 فئات لحالة لأداء: </a:t>
            </a:r>
          </a:p>
          <a:p>
            <a:pPr rtl="1"/>
            <a:endParaRPr lang="ar-EG" dirty="0" smtClean="0"/>
          </a:p>
          <a:p>
            <a:pPr marL="0" indent="0" rtl="1">
              <a:buNone/>
            </a:pPr>
            <a:endParaRPr lang="ar-EG" dirty="0"/>
          </a:p>
        </p:txBody>
      </p:sp>
      <p:graphicFrame>
        <p:nvGraphicFramePr>
          <p:cNvPr id="4" name="Table 3"/>
          <p:cNvGraphicFramePr>
            <a:graphicFrameLocks noGrp="1"/>
          </p:cNvGraphicFramePr>
          <p:nvPr>
            <p:extLst>
              <p:ext uri="{D42A27DB-BD31-4B8C-83A1-F6EECF244321}">
                <p14:modId xmlns:p14="http://schemas.microsoft.com/office/powerpoint/2010/main" val="2674238945"/>
              </p:ext>
            </p:extLst>
          </p:nvPr>
        </p:nvGraphicFramePr>
        <p:xfrm>
          <a:off x="1835696" y="4036568"/>
          <a:ext cx="6096000" cy="1854200"/>
        </p:xfrm>
        <a:graphic>
          <a:graphicData uri="http://schemas.openxmlformats.org/drawingml/2006/table">
            <a:tbl>
              <a:tblPr rtl="1" firstRow="1" bandRow="1">
                <a:tableStyleId>{5C22544A-7EE6-4342-B048-85BDC9FD1C3A}</a:tableStyleId>
              </a:tblPr>
              <a:tblGrid>
                <a:gridCol w="1224136"/>
                <a:gridCol w="4871864"/>
              </a:tblGrid>
              <a:tr h="370840">
                <a:tc>
                  <a:txBody>
                    <a:bodyPr/>
                    <a:lstStyle/>
                    <a:p>
                      <a:pPr algn="r" rtl="1"/>
                      <a:r>
                        <a:rPr lang="ar-EG" sz="1600" noProof="0" dirty="0" smtClean="0">
                          <a:latin typeface="Calibri Light" panose="020F0302020204030204" pitchFamily="34" charset="0"/>
                        </a:rPr>
                        <a:t>الدرجة</a:t>
                      </a:r>
                      <a:endParaRPr lang="ar-EG" sz="1600" noProof="0" dirty="0">
                        <a:latin typeface="Calibri Light" panose="020F0302020204030204" pitchFamily="34" charset="0"/>
                        <a:cs typeface="Arial" panose="020B0604020202020204" pitchFamily="34" charset="0"/>
                      </a:endParaRPr>
                    </a:p>
                  </a:txBody>
                  <a:tcPr/>
                </a:tc>
                <a:tc>
                  <a:txBody>
                    <a:bodyPr/>
                    <a:lstStyle/>
                    <a:p>
                      <a:pPr algn="r" rtl="1"/>
                      <a:r>
                        <a:rPr lang="ar-EG" sz="1600" noProof="0" dirty="0" smtClean="0">
                          <a:latin typeface="Calibri Light" panose="020F0302020204030204" pitchFamily="34" charset="0"/>
                        </a:rPr>
                        <a:t>حالة الأداء</a:t>
                      </a:r>
                      <a:endParaRPr lang="ar-EG" sz="1600" noProof="0" dirty="0">
                        <a:latin typeface="Calibri Light" panose="020F0302020204030204" pitchFamily="34" charset="0"/>
                        <a:cs typeface="Arial" panose="020B0604020202020204" pitchFamily="34" charset="0"/>
                      </a:endParaRPr>
                    </a:p>
                  </a:txBody>
                  <a:tcPr/>
                </a:tc>
              </a:tr>
              <a:tr h="370840">
                <a:tc>
                  <a:txBody>
                    <a:bodyPr/>
                    <a:lstStyle/>
                    <a:p>
                      <a:pPr algn="r" rtl="1"/>
                      <a:r>
                        <a:rPr lang="ar-EG" sz="1600" noProof="0" dirty="0" smtClean="0">
                          <a:latin typeface="Calibri Light" panose="020F0302020204030204" pitchFamily="34" charset="0"/>
                        </a:rPr>
                        <a:t>&gt;0.75%</a:t>
                      </a:r>
                      <a:endParaRPr lang="ar-EG" sz="1600" noProof="0" dirty="0">
                        <a:latin typeface="Calibri Light" panose="020F0302020204030204" pitchFamily="34" charset="0"/>
                        <a:cs typeface="Arial" panose="020B0604020202020204" pitchFamily="34" charset="0"/>
                      </a:endParaRPr>
                    </a:p>
                  </a:txBody>
                  <a:tcPr>
                    <a:solidFill>
                      <a:srgbClr val="92D050"/>
                    </a:solidFill>
                  </a:tcPr>
                </a:tc>
                <a:tc>
                  <a:txBody>
                    <a:bodyPr/>
                    <a:lstStyle/>
                    <a:p>
                      <a:pPr algn="r" rtl="1"/>
                      <a:r>
                        <a:rPr lang="ar-EG" sz="1600" noProof="0" dirty="0" smtClean="0">
                          <a:latin typeface="Calibri Light" panose="020F0302020204030204" pitchFamily="34" charset="0"/>
                        </a:rPr>
                        <a:t>أخضر = قوي</a:t>
                      </a:r>
                      <a:endParaRPr lang="ar-EG" sz="1600" noProof="0" dirty="0">
                        <a:latin typeface="Calibri Light" panose="020F0302020204030204" pitchFamily="34" charset="0"/>
                        <a:cs typeface="Arial" panose="020B0604020202020204" pitchFamily="34" charset="0"/>
                      </a:endParaRPr>
                    </a:p>
                  </a:txBody>
                  <a:tcPr/>
                </a:tc>
              </a:tr>
              <a:tr h="370840">
                <a:tc>
                  <a:txBody>
                    <a:bodyPr/>
                    <a:lstStyle/>
                    <a:p>
                      <a:pPr algn="r" rtl="1"/>
                      <a:r>
                        <a:rPr lang="ar-EG" sz="1600" noProof="0" dirty="0" smtClean="0">
                          <a:latin typeface="Calibri Light" panose="020F0302020204030204" pitchFamily="34" charset="0"/>
                        </a:rPr>
                        <a:t>0.51-0.75%</a:t>
                      </a:r>
                      <a:endParaRPr lang="ar-EG" sz="1600" noProof="0" dirty="0">
                        <a:latin typeface="Calibri Light" panose="020F0302020204030204" pitchFamily="34" charset="0"/>
                        <a:cs typeface="Arial" panose="020B0604020202020204" pitchFamily="34" charset="0"/>
                      </a:endParaRPr>
                    </a:p>
                  </a:txBody>
                  <a:tcPr>
                    <a:solidFill>
                      <a:schemeClr val="accent2">
                        <a:lumMod val="60000"/>
                        <a:lumOff val="40000"/>
                      </a:schemeClr>
                    </a:solidFill>
                  </a:tcPr>
                </a:tc>
                <a:tc>
                  <a:txBody>
                    <a:bodyPr/>
                    <a:lstStyle/>
                    <a:p>
                      <a:pPr algn="r" rtl="1"/>
                      <a:r>
                        <a:rPr lang="ar-EG" sz="1600" noProof="0" dirty="0" smtClean="0">
                          <a:latin typeface="Calibri Light" panose="020F0302020204030204" pitchFamily="34" charset="0"/>
                        </a:rPr>
                        <a:t>أصفر = مُرضٍ (يحتاج إلى تحسين طفيف)</a:t>
                      </a:r>
                      <a:endParaRPr lang="ar-EG" sz="1600" noProof="0" dirty="0">
                        <a:latin typeface="Calibri Light" panose="020F0302020204030204" pitchFamily="34" charset="0"/>
                        <a:cs typeface="Arial" panose="020B0604020202020204" pitchFamily="34" charset="0"/>
                      </a:endParaRPr>
                    </a:p>
                  </a:txBody>
                  <a:tcPr/>
                </a:tc>
              </a:tr>
              <a:tr h="370840">
                <a:tc>
                  <a:txBody>
                    <a:bodyPr/>
                    <a:lstStyle/>
                    <a:p>
                      <a:pPr algn="r" rtl="1"/>
                      <a:r>
                        <a:rPr lang="ar-EG" sz="1600" noProof="0" dirty="0" smtClean="0">
                          <a:latin typeface="Calibri Light" panose="020F0302020204030204" pitchFamily="34" charset="0"/>
                        </a:rPr>
                        <a:t>0.26-0.50%</a:t>
                      </a:r>
                      <a:endParaRPr lang="ar-EG" sz="1600" noProof="0" dirty="0">
                        <a:latin typeface="Calibri Light" panose="020F0302020204030204" pitchFamily="34" charset="0"/>
                        <a:cs typeface="Arial" panose="020B0604020202020204" pitchFamily="34" charset="0"/>
                      </a:endParaRPr>
                    </a:p>
                  </a:txBody>
                  <a:tcPr>
                    <a:solidFill>
                      <a:schemeClr val="accent5">
                        <a:lumMod val="75000"/>
                      </a:schemeClr>
                    </a:solidFill>
                  </a:tcPr>
                </a:tc>
                <a:tc>
                  <a:txBody>
                    <a:bodyPr/>
                    <a:lstStyle/>
                    <a:p>
                      <a:pPr algn="r" rtl="1"/>
                      <a:r>
                        <a:rPr lang="ar-EG" sz="1600" noProof="0" dirty="0" smtClean="0">
                          <a:latin typeface="Calibri Light" panose="020F0302020204030204" pitchFamily="34" charset="0"/>
                        </a:rPr>
                        <a:t>برتقالي = غير مُرضٍ (يحتاج إلى تحسين كبير)</a:t>
                      </a:r>
                      <a:endParaRPr lang="ar-EG" sz="1600" noProof="0" dirty="0">
                        <a:latin typeface="Calibri Light" panose="020F0302020204030204" pitchFamily="34" charset="0"/>
                        <a:cs typeface="Arial" panose="020B0604020202020204" pitchFamily="34" charset="0"/>
                      </a:endParaRPr>
                    </a:p>
                  </a:txBody>
                  <a:tcPr/>
                </a:tc>
              </a:tr>
              <a:tr h="370840">
                <a:tc>
                  <a:txBody>
                    <a:bodyPr/>
                    <a:lstStyle/>
                    <a:p>
                      <a:pPr algn="r" rtl="1"/>
                      <a:r>
                        <a:rPr lang="ar-EG" sz="1600" noProof="0" dirty="0" smtClean="0">
                          <a:solidFill>
                            <a:srgbClr val="000000"/>
                          </a:solidFill>
                          <a:effectLst/>
                          <a:latin typeface="Calibri Light" panose="020F0302020204030204" pitchFamily="34" charset="0"/>
                        </a:rPr>
                        <a:t>≤ 0.25%</a:t>
                      </a:r>
                      <a:endParaRPr lang="ar-EG" sz="1600" noProof="0" dirty="0">
                        <a:latin typeface="Calibri Light" panose="020F0302020204030204" pitchFamily="34" charset="0"/>
                        <a:cs typeface="Arial" panose="020B0604020202020204" pitchFamily="34" charset="0"/>
                      </a:endParaRPr>
                    </a:p>
                  </a:txBody>
                  <a:tcPr>
                    <a:solidFill>
                      <a:srgbClr val="FF0000"/>
                    </a:solidFill>
                  </a:tcPr>
                </a:tc>
                <a:tc>
                  <a:txBody>
                    <a:bodyPr/>
                    <a:lstStyle/>
                    <a:p>
                      <a:pPr algn="r" rtl="1"/>
                      <a:r>
                        <a:rPr lang="ar-EG" sz="1600" noProof="0" dirty="0" smtClean="0">
                          <a:latin typeface="Calibri Light" panose="020F0302020204030204" pitchFamily="34" charset="0"/>
                        </a:rPr>
                        <a:t>أحمر = ضعيف</a:t>
                      </a:r>
                      <a:endParaRPr lang="ar-EG" sz="1600" noProof="0" dirty="0">
                        <a:latin typeface="Calibri Light" panose="020F030202020403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5387428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32656"/>
            <a:ext cx="8534400" cy="648072"/>
          </a:xfrm>
        </p:spPr>
        <p:txBody>
          <a:bodyPr>
            <a:noAutofit/>
          </a:bodyPr>
          <a:lstStyle/>
          <a:p>
            <a:pPr rtl="1"/>
            <a:r>
              <a:rPr lang="ar-EG" sz="3200" dirty="0" smtClean="0">
                <a:latin typeface="Arial" panose="020B0604020202020204" pitchFamily="34" charset="0"/>
              </a:rPr>
              <a:t>الخطوة الثانية: الدراسة الاستقصائية</a:t>
            </a:r>
            <a:endParaRPr lang="ar-EG" sz="3200" dirty="0"/>
          </a:p>
        </p:txBody>
      </p:sp>
      <p:sp>
        <p:nvSpPr>
          <p:cNvPr id="3" name="Content Placeholder 2"/>
          <p:cNvSpPr>
            <a:spLocks noGrp="1"/>
          </p:cNvSpPr>
          <p:nvPr>
            <p:ph sz="quarter" idx="1"/>
          </p:nvPr>
        </p:nvSpPr>
        <p:spPr/>
        <p:txBody>
          <a:bodyPr/>
          <a:lstStyle/>
          <a:p>
            <a:pPr marL="0" indent="0" algn="just" rtl="1">
              <a:spcBef>
                <a:spcPts val="0"/>
              </a:spcBef>
              <a:buNone/>
            </a:pPr>
            <a:r>
              <a:rPr lang="ar-EG" sz="2800" i="1" dirty="0" smtClean="0">
                <a:solidFill>
                  <a:srgbClr val="056CB6"/>
                </a:solidFill>
                <a:latin typeface="Arial"/>
              </a:rPr>
              <a:t>النتيجة الثانية: يتم قياس نتائج الدراسة الاستقصائية وتجميعها في تقرير واحد</a:t>
            </a:r>
          </a:p>
          <a:p>
            <a:pPr rtl="1"/>
            <a:endParaRPr lang="ar-EG" dirty="0"/>
          </a:p>
        </p:txBody>
      </p:sp>
      <p:graphicFrame>
        <p:nvGraphicFramePr>
          <p:cNvPr id="5" name="Table 4"/>
          <p:cNvGraphicFramePr>
            <a:graphicFrameLocks noGrp="1"/>
          </p:cNvGraphicFramePr>
          <p:nvPr>
            <p:extLst>
              <p:ext uri="{D42A27DB-BD31-4B8C-83A1-F6EECF244321}">
                <p14:modId xmlns:p14="http://schemas.microsoft.com/office/powerpoint/2010/main" val="3322939183"/>
              </p:ext>
            </p:extLst>
          </p:nvPr>
        </p:nvGraphicFramePr>
        <p:xfrm>
          <a:off x="402567" y="2492896"/>
          <a:ext cx="8433767" cy="3622040"/>
        </p:xfrm>
        <a:graphic>
          <a:graphicData uri="http://schemas.openxmlformats.org/drawingml/2006/table">
            <a:tbl>
              <a:tblPr rtl="1" firstRow="1" bandRow="1">
                <a:tableStyleId>{5C22544A-7EE6-4342-B048-85BDC9FD1C3A}</a:tableStyleId>
              </a:tblPr>
              <a:tblGrid>
                <a:gridCol w="6411309"/>
                <a:gridCol w="2022458"/>
              </a:tblGrid>
              <a:tr h="370840">
                <a:tc>
                  <a:txBody>
                    <a:bodyPr/>
                    <a:lstStyle/>
                    <a:p>
                      <a:pPr algn="r" rtl="1"/>
                      <a:r>
                        <a:rPr lang="ar-EG" sz="1400" noProof="0" dirty="0" smtClean="0">
                          <a:latin typeface="Calibri Light" panose="020F0302020204030204" pitchFamily="34" charset="0"/>
                        </a:rPr>
                        <a:t>الفئة</a:t>
                      </a:r>
                      <a:endParaRPr lang="ar-EG" sz="1400" noProof="0" dirty="0">
                        <a:latin typeface="Calibri Light" panose="020F0302020204030204" pitchFamily="34" charset="0"/>
                        <a:cs typeface="Arial" panose="020B0604020202020204" pitchFamily="34" charset="0"/>
                      </a:endParaRPr>
                    </a:p>
                  </a:txBody>
                  <a:tcPr/>
                </a:tc>
                <a:tc>
                  <a:txBody>
                    <a:bodyPr/>
                    <a:lstStyle/>
                    <a:p>
                      <a:pPr algn="r" rtl="1"/>
                      <a:r>
                        <a:rPr lang="ar-EG" sz="1400" noProof="0" dirty="0" smtClean="0">
                          <a:latin typeface="Calibri Light" panose="020F0302020204030204" pitchFamily="34" charset="0"/>
                        </a:rPr>
                        <a:t>درجة الأداء</a:t>
                      </a:r>
                      <a:endParaRPr lang="ar-EG" sz="1400" noProof="0" dirty="0">
                        <a:latin typeface="Calibri Light" panose="020F0302020204030204" pitchFamily="34" charset="0"/>
                        <a:cs typeface="Arial" panose="020B0604020202020204" pitchFamily="34" charset="0"/>
                      </a:endParaRPr>
                    </a:p>
                  </a:txBody>
                  <a:tcPr/>
                </a:tc>
              </a:tr>
              <a:tr h="370840">
                <a:tc>
                  <a:txBody>
                    <a:bodyPr/>
                    <a:lstStyle/>
                    <a:p>
                      <a:pPr algn="r" rtl="1"/>
                      <a:r>
                        <a:rPr lang="ar-EG" sz="1400" b="1" noProof="0" dirty="0" smtClean="0">
                          <a:latin typeface="Calibri Light" panose="020F0302020204030204" pitchFamily="34" charset="0"/>
                        </a:rPr>
                        <a:t>1. دعم تقديم الخدمات</a:t>
                      </a:r>
                      <a:endParaRPr lang="ar-EG" sz="1400" b="1" noProof="0" dirty="0">
                        <a:latin typeface="Calibri Light" panose="020F0302020204030204" pitchFamily="34" charset="0"/>
                        <a:cs typeface="Arial" panose="020B0604020202020204" pitchFamily="34" charset="0"/>
                      </a:endParaRPr>
                    </a:p>
                  </a:txBody>
                  <a:tcPr/>
                </a:tc>
                <a:tc>
                  <a:txBody>
                    <a:bodyPr/>
                    <a:lstStyle/>
                    <a:p>
                      <a:pPr algn="r" rtl="1"/>
                      <a:endParaRPr lang="ar-EG" sz="1400" noProof="0" dirty="0">
                        <a:latin typeface="Calibri Light" panose="020F0302020204030204" pitchFamily="34" charset="0"/>
                        <a:cs typeface="Arial" panose="020B0604020202020204" pitchFamily="34" charset="0"/>
                      </a:endParaRPr>
                    </a:p>
                  </a:txBody>
                  <a:tcPr/>
                </a:tc>
              </a:tr>
              <a:tr h="370840">
                <a:tc>
                  <a:txBody>
                    <a:bodyPr/>
                    <a:lstStyle/>
                    <a:p>
                      <a:pPr algn="r" rtl="1"/>
                      <a:r>
                        <a:rPr lang="ar-EG" sz="1400" noProof="0" dirty="0" smtClean="0">
                          <a:latin typeface="Calibri Light" panose="020F0302020204030204" pitchFamily="34" charset="0"/>
                        </a:rPr>
                        <a:t>1.1 توفير منصة تضمن تقديم الخدمات بناءً على خطة الاستجابة الإنسانية والأولويات الاستراتيجية. </a:t>
                      </a:r>
                      <a:endParaRPr lang="ar-EG" sz="1400" noProof="0" dirty="0">
                        <a:latin typeface="Calibri Light" panose="020F0302020204030204" pitchFamily="34" charset="0"/>
                        <a:cs typeface="Arial" panose="020B0604020202020204" pitchFamily="34" charset="0"/>
                      </a:endParaRPr>
                    </a:p>
                  </a:txBody>
                  <a:tcPr/>
                </a:tc>
                <a:tc>
                  <a:txBody>
                    <a:bodyPr/>
                    <a:lstStyle/>
                    <a:p>
                      <a:pPr algn="r" rtl="1"/>
                      <a:r>
                        <a:rPr lang="ar-EG" sz="1400" noProof="0" dirty="0" smtClean="0">
                          <a:latin typeface="Calibri Light" panose="020F0302020204030204" pitchFamily="34" charset="0"/>
                        </a:rPr>
                        <a:t>جيد</a:t>
                      </a:r>
                      <a:endParaRPr lang="ar-EG" sz="1400" noProof="0" dirty="0">
                        <a:latin typeface="Calibri Light" panose="020F0302020204030204" pitchFamily="34" charset="0"/>
                        <a:cs typeface="Arial" panose="020B0604020202020204" pitchFamily="34" charset="0"/>
                      </a:endParaRPr>
                    </a:p>
                  </a:txBody>
                  <a:tcPr>
                    <a:solidFill>
                      <a:srgbClr val="92D050"/>
                    </a:solidFill>
                  </a:tcPr>
                </a:tc>
              </a:tr>
              <a:tr h="370840">
                <a:tc>
                  <a:txBody>
                    <a:bodyPr/>
                    <a:lstStyle/>
                    <a:p>
                      <a:pPr algn="r" rtl="1"/>
                      <a:r>
                        <a:rPr lang="ar-EG" sz="1400" noProof="0" dirty="0" smtClean="0">
                          <a:latin typeface="Calibri Light" panose="020F0302020204030204" pitchFamily="34" charset="0"/>
                        </a:rPr>
                        <a:t>1.2 وضع آليات للقضاء على الازدواجية في تقديم الخدمات</a:t>
                      </a:r>
                      <a:endParaRPr lang="ar-EG" sz="1400" noProof="0" dirty="0">
                        <a:latin typeface="Calibri Light" panose="020F0302020204030204" pitchFamily="34" charset="0"/>
                        <a:cs typeface="Arial" panose="020B0604020202020204" pitchFamily="34" charset="0"/>
                      </a:endParaRPr>
                    </a:p>
                  </a:txBody>
                  <a:tcPr/>
                </a:tc>
                <a:tc>
                  <a:txBody>
                    <a:bodyPr/>
                    <a:lstStyle/>
                    <a:p>
                      <a:pPr algn="r" rtl="1"/>
                      <a:r>
                        <a:rPr lang="ar-EG" sz="1400" noProof="0" dirty="0" smtClean="0">
                          <a:latin typeface="Calibri Light" panose="020F0302020204030204" pitchFamily="34" charset="0"/>
                        </a:rPr>
                        <a:t>غير </a:t>
                      </a:r>
                      <a:r>
                        <a:rPr lang="ar-EG" sz="1400" b="0" noProof="0" dirty="0" smtClean="0">
                          <a:latin typeface="Calibri Light" panose="020F0302020204030204" pitchFamily="34" charset="0"/>
                        </a:rPr>
                        <a:t>مُرضٍ</a:t>
                      </a:r>
                      <a:endParaRPr lang="ar-EG" sz="1400" noProof="0" dirty="0">
                        <a:latin typeface="Calibri Light" panose="020F0302020204030204" pitchFamily="34" charset="0"/>
                        <a:cs typeface="Arial" panose="020B0604020202020204" pitchFamily="34" charset="0"/>
                      </a:endParaRPr>
                    </a:p>
                  </a:txBody>
                  <a:tcPr>
                    <a:solidFill>
                      <a:srgbClr val="FFC000"/>
                    </a:solidFill>
                  </a:tcPr>
                </a:tc>
              </a:tr>
              <a:tr h="370840">
                <a:tc>
                  <a:txBody>
                    <a:bodyPr/>
                    <a:lstStyle/>
                    <a:p>
                      <a:pPr algn="r" rtl="1"/>
                      <a:r>
                        <a:rPr lang="ar-EG" sz="1400" b="1" noProof="0" dirty="0" smtClean="0">
                          <a:effectLst/>
                          <a:latin typeface="Calibri Light" panose="020F0302020204030204" pitchFamily="34" charset="0"/>
                        </a:rPr>
                        <a:t>2. إتاحة المعلومات للقرارات الاستراتيجية من جانب منسق الشؤون الإنسانية (HC) والفريق القطري للعمل الإنساني (HCT)</a:t>
                      </a:r>
                      <a:endParaRPr lang="ar-EG" sz="1400" b="1" noProof="0" dirty="0">
                        <a:latin typeface="Calibri Light" panose="020F0302020204030204" pitchFamily="34" charset="0"/>
                        <a:cs typeface="Arial" panose="020B0604020202020204" pitchFamily="34" charset="0"/>
                      </a:endParaRPr>
                    </a:p>
                  </a:txBody>
                  <a:tcPr/>
                </a:tc>
                <a:tc>
                  <a:txBody>
                    <a:bodyPr/>
                    <a:lstStyle/>
                    <a:p>
                      <a:pPr algn="r" rtl="1"/>
                      <a:endParaRPr lang="ar-EG" sz="1400" noProof="0" dirty="0">
                        <a:latin typeface="Calibri Light" panose="020F0302020204030204" pitchFamily="34" charset="0"/>
                        <a:cs typeface="Arial" panose="020B0604020202020204" pitchFamily="34" charset="0"/>
                      </a:endParaRPr>
                    </a:p>
                  </a:txBody>
                  <a:tcPr/>
                </a:tc>
              </a:tr>
              <a:tr h="370840">
                <a:tc>
                  <a:txBody>
                    <a:bodyPr/>
                    <a:lstStyle/>
                    <a:p>
                      <a:pPr algn="r" rtl="1"/>
                      <a:r>
                        <a:rPr lang="ar-EG" sz="1400" b="0" noProof="0" dirty="0" smtClean="0">
                          <a:latin typeface="Calibri Light" panose="020F0302020204030204" pitchFamily="34" charset="0"/>
                        </a:rPr>
                        <a:t>2.1 إعداد تقييم الاحتياجات وتحليل الثغرات (عبر وداخل المجموعات باستخدام أدوات إدارة المعلومات حسب الحاجة) لإتاحة المعلومات لتحديد الأولويات </a:t>
                      </a:r>
                      <a:endParaRPr lang="ar-EG" sz="1400" b="0" noProof="0" dirty="0">
                        <a:latin typeface="Calibri Light" panose="020F0302020204030204" pitchFamily="34" charset="0"/>
                        <a:cs typeface="Arial" panose="020B0604020202020204" pitchFamily="34" charset="0"/>
                      </a:endParaRPr>
                    </a:p>
                  </a:txBody>
                  <a:tcPr/>
                </a:tc>
                <a:tc>
                  <a:txBody>
                    <a:bodyPr/>
                    <a:lstStyle/>
                    <a:p>
                      <a:pPr algn="r" rtl="1"/>
                      <a:r>
                        <a:rPr lang="ar-EG" sz="1400" b="0" noProof="0" dirty="0" smtClean="0">
                          <a:latin typeface="Calibri Light" panose="020F0302020204030204" pitchFamily="34" charset="0"/>
                        </a:rPr>
                        <a:t>مُرضٍ</a:t>
                      </a:r>
                      <a:endParaRPr lang="ar-EG" sz="1400" b="0" noProof="0" dirty="0">
                        <a:latin typeface="Calibri Light" panose="020F0302020204030204" pitchFamily="34" charset="0"/>
                        <a:cs typeface="Arial" panose="020B0604020202020204" pitchFamily="34" charset="0"/>
                      </a:endParaRPr>
                    </a:p>
                  </a:txBody>
                  <a:tcPr>
                    <a:solidFill>
                      <a:schemeClr val="accent2">
                        <a:lumMod val="60000"/>
                        <a:lumOff val="40000"/>
                      </a:schemeClr>
                    </a:solidFill>
                  </a:tcPr>
                </a:tc>
              </a:tr>
              <a:tr h="370840">
                <a:tc>
                  <a:txBody>
                    <a:bodyPr/>
                    <a:lstStyle/>
                    <a:p>
                      <a:pPr algn="r" rtl="1"/>
                      <a:r>
                        <a:rPr lang="ar-EG" sz="1400" b="0" noProof="0" dirty="0" smtClean="0">
                          <a:latin typeface="Calibri Light" panose="020F0302020204030204" pitchFamily="34" charset="0"/>
                        </a:rPr>
                        <a:t>2.2 تحديد وإيجاد حلول للثغرات (الناشئة) والعقبات والازدواجية </a:t>
                      </a:r>
                    </a:p>
                    <a:p>
                      <a:pPr algn="r" rtl="1"/>
                      <a:r>
                        <a:rPr lang="ar-EG" sz="1400" b="0" noProof="0" dirty="0" smtClean="0">
                          <a:latin typeface="Calibri Light" panose="020F0302020204030204" pitchFamily="34" charset="0"/>
                        </a:rPr>
                        <a:t>والقضايا</a:t>
                      </a:r>
                      <a:r>
                        <a:rPr lang="ar-EG" sz="1400" b="0" baseline="0" noProof="0" dirty="0" smtClean="0">
                          <a:latin typeface="Calibri Light" panose="020F0302020204030204" pitchFamily="34" charset="0"/>
                        </a:rPr>
                        <a:t> الشامل</a:t>
                      </a:r>
                      <a:r>
                        <a:rPr lang="ar-EG" sz="1400" b="0" noProof="0" dirty="0" smtClean="0">
                          <a:latin typeface="Calibri Light" panose="020F0302020204030204" pitchFamily="34" charset="0"/>
                        </a:rPr>
                        <a:t>ة</a:t>
                      </a:r>
                    </a:p>
                    <a:p>
                      <a:pPr algn="r" rtl="1"/>
                      <a:endParaRPr lang="ar-EG" sz="1400" b="0" noProof="0" dirty="0">
                        <a:latin typeface="Calibri Light" panose="020F0302020204030204" pitchFamily="34" charset="0"/>
                        <a:cs typeface="Arial" panose="020B0604020202020204" pitchFamily="34" charset="0"/>
                      </a:endParaRPr>
                    </a:p>
                  </a:txBody>
                  <a:tcPr/>
                </a:tc>
                <a:tc>
                  <a:txBody>
                    <a:bodyPr/>
                    <a:lstStyle/>
                    <a:p>
                      <a:pPr algn="r" rtl="1"/>
                      <a:r>
                        <a:rPr lang="ar-EG" sz="1400" b="0" noProof="0" dirty="0" smtClean="0">
                          <a:latin typeface="Calibri Light" panose="020F0302020204030204" pitchFamily="34" charset="0"/>
                        </a:rPr>
                        <a:t>ضعيف</a:t>
                      </a:r>
                      <a:endParaRPr lang="ar-EG" sz="1400" b="0" noProof="0" dirty="0">
                        <a:latin typeface="Calibri Light" panose="020F0302020204030204" pitchFamily="34" charset="0"/>
                        <a:cs typeface="Arial" panose="020B0604020202020204" pitchFamily="34" charset="0"/>
                      </a:endParaRPr>
                    </a:p>
                  </a:txBody>
                  <a:tcPr>
                    <a:solidFill>
                      <a:srgbClr val="FF0000"/>
                    </a:solidFill>
                  </a:tcPr>
                </a:tc>
              </a:tr>
              <a:tr h="370840">
                <a:tc>
                  <a:txBody>
                    <a:bodyPr/>
                    <a:lstStyle/>
                    <a:p>
                      <a:pPr algn="r" rtl="1"/>
                      <a:r>
                        <a:rPr lang="ar-EG" sz="1400" b="0" noProof="0" dirty="0" smtClean="0">
                          <a:latin typeface="Calibri Light" panose="020F0302020204030204" pitchFamily="34" charset="0"/>
                        </a:rPr>
                        <a:t>2.3 صياغة الأولويات بالاستناد إلى التحليل </a:t>
                      </a:r>
                      <a:endParaRPr lang="ar-EG" sz="1400" b="0" noProof="0" dirty="0">
                        <a:latin typeface="Calibri Light" panose="020F0302020204030204" pitchFamily="34" charset="0"/>
                        <a:cs typeface="Arial" panose="020B0604020202020204" pitchFamily="34" charset="0"/>
                      </a:endParaRPr>
                    </a:p>
                  </a:txBody>
                  <a:tcPr/>
                </a:tc>
                <a:tc>
                  <a:txBody>
                    <a:bodyPr/>
                    <a:lstStyle/>
                    <a:p>
                      <a:pPr algn="r" rtl="1"/>
                      <a:r>
                        <a:rPr lang="ar-EG" sz="1400" b="0" noProof="0" dirty="0" smtClean="0">
                          <a:latin typeface="Calibri Light" panose="020F0302020204030204" pitchFamily="34" charset="0"/>
                        </a:rPr>
                        <a:t>مُرضٍ</a:t>
                      </a:r>
                      <a:endParaRPr lang="ar-EG" sz="1400" b="0" noProof="0" dirty="0">
                        <a:latin typeface="Calibri Light" panose="020F0302020204030204" pitchFamily="34" charset="0"/>
                        <a:cs typeface="Arial" panose="020B0604020202020204" pitchFamily="34" charset="0"/>
                      </a:endParaRPr>
                    </a:p>
                  </a:txBody>
                  <a:tcPr>
                    <a:solidFill>
                      <a:schemeClr val="accent2">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ar-EG" noProof="0" dirty="0" smtClean="0">
                <a:latin typeface="Arial" panose="020B0604020202020204" pitchFamily="34" charset="0"/>
              </a:rPr>
              <a:t>الخطوة الثالثة: </a:t>
            </a:r>
            <a:r>
              <a:rPr lang="ar-EG" sz="3600" dirty="0">
                <a:latin typeface="Arial" panose="020B0604020202020204" pitchFamily="34" charset="0"/>
              </a:rPr>
              <a:t>التحليل </a:t>
            </a:r>
            <a:r>
              <a:rPr lang="ar-EG" noProof="0" dirty="0" smtClean="0">
                <a:latin typeface="Arial" panose="020B0604020202020204" pitchFamily="34" charset="0"/>
              </a:rPr>
              <a:t>ووضع خطة عمل </a:t>
            </a:r>
            <a:endParaRPr lang="ar-EG" noProof="0"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a:xfrm>
            <a:off x="301752" y="1527048"/>
            <a:ext cx="8503920" cy="4710264"/>
          </a:xfrm>
        </p:spPr>
        <p:txBody>
          <a:bodyPr>
            <a:normAutofit/>
          </a:bodyPr>
          <a:lstStyle/>
          <a:p>
            <a:pPr algn="r" rtl="1">
              <a:spcBef>
                <a:spcPts val="0"/>
              </a:spcBef>
            </a:pPr>
            <a:r>
              <a:rPr lang="ar-EG" sz="2800" noProof="0" dirty="0" smtClean="0">
                <a:solidFill>
                  <a:srgbClr val="056CB6"/>
                </a:solidFill>
                <a:latin typeface="Arial"/>
              </a:rPr>
              <a:t>استعرض/تعديل التقرير الأولي</a:t>
            </a:r>
            <a:endParaRPr lang="ar-EG" sz="2800" noProof="0" dirty="0" smtClean="0">
              <a:solidFill>
                <a:srgbClr val="056CB6"/>
              </a:solidFill>
              <a:latin typeface="Arial"/>
              <a:ea typeface="ヒラギノ明朝 ProN W3"/>
            </a:endParaRPr>
          </a:p>
          <a:p>
            <a:pPr algn="r" rtl="1">
              <a:spcBef>
                <a:spcPts val="0"/>
              </a:spcBef>
            </a:pPr>
            <a:r>
              <a:rPr lang="ar-EG" sz="2800" noProof="0" dirty="0" smtClean="0">
                <a:solidFill>
                  <a:srgbClr val="056CB6"/>
                </a:solidFill>
                <a:latin typeface="Arial"/>
              </a:rPr>
              <a:t>شرح/وضع النتائج في سياقها</a:t>
            </a:r>
            <a:endParaRPr lang="ar-EG" sz="2800" noProof="0" dirty="0" smtClean="0">
              <a:solidFill>
                <a:srgbClr val="056CB6"/>
              </a:solidFill>
              <a:latin typeface="Arial"/>
              <a:ea typeface="ヒラギノ明朝 ProN W3"/>
            </a:endParaRPr>
          </a:p>
          <a:p>
            <a:pPr algn="r" rtl="1">
              <a:spcBef>
                <a:spcPts val="0"/>
              </a:spcBef>
            </a:pPr>
            <a:r>
              <a:rPr lang="ar-EG" sz="2800" noProof="0" dirty="0" smtClean="0">
                <a:solidFill>
                  <a:srgbClr val="056CB6"/>
                </a:solidFill>
                <a:latin typeface="Arial"/>
              </a:rPr>
              <a:t>تحديد إجراءات التحسين (التركيز على الأداء الضعيف وغير المُرضي) والإطار الزمني والمسؤول عن المتابعة</a:t>
            </a:r>
            <a:endParaRPr lang="ar-EG" sz="2800" noProof="0" dirty="0" smtClean="0">
              <a:solidFill>
                <a:srgbClr val="056CB6"/>
              </a:solidFill>
              <a:latin typeface="Arial"/>
              <a:ea typeface="ヒラギノ明朝 ProN W3"/>
            </a:endParaRPr>
          </a:p>
          <a:p>
            <a:pPr algn="just" rtl="1">
              <a:spcBef>
                <a:spcPts val="0"/>
              </a:spcBef>
            </a:pPr>
            <a:r>
              <a:rPr lang="ar-EG" sz="2800" noProof="0" dirty="0" smtClean="0">
                <a:solidFill>
                  <a:srgbClr val="056CB6"/>
                </a:solidFill>
                <a:latin typeface="Arial"/>
              </a:rPr>
              <a:t>تحديد متطلبات الدعم </a:t>
            </a:r>
            <a:endParaRPr lang="ar-EG" sz="2800" noProof="0" dirty="0" smtClean="0">
              <a:solidFill>
                <a:srgbClr val="056CB6"/>
              </a:solidFill>
              <a:latin typeface="Arial"/>
              <a:ea typeface="ヒラギノ明朝 ProN W3"/>
            </a:endParaRPr>
          </a:p>
          <a:p>
            <a:pPr marL="0" indent="0" algn="just" rtl="1">
              <a:spcBef>
                <a:spcPts val="0"/>
              </a:spcBef>
              <a:buNone/>
            </a:pPr>
            <a:endParaRPr lang="ar-EG" sz="2800" u="sng" noProof="0" dirty="0" smtClean="0">
              <a:solidFill>
                <a:srgbClr val="056CB6"/>
              </a:solidFill>
              <a:latin typeface="Arial"/>
            </a:endParaRPr>
          </a:p>
          <a:p>
            <a:pPr marL="0" indent="0" rtl="1">
              <a:buNone/>
            </a:pPr>
            <a:endParaRPr lang="ar-EG" noProof="0" dirty="0"/>
          </a:p>
        </p:txBody>
      </p:sp>
    </p:spTree>
    <p:extLst>
      <p:ext uri="{BB962C8B-B14F-4D97-AF65-F5344CB8AC3E}">
        <p14:creationId xmlns:p14="http://schemas.microsoft.com/office/powerpoint/2010/main" val="299801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534400" cy="758952"/>
          </a:xfrm>
        </p:spPr>
        <p:txBody>
          <a:bodyPr>
            <a:noAutofit/>
          </a:bodyPr>
          <a:lstStyle/>
          <a:p>
            <a:pPr rtl="1"/>
            <a:r>
              <a:rPr lang="ar-EG" sz="2800" noProof="0" dirty="0" smtClean="0">
                <a:latin typeface="Arial" panose="020B0604020202020204" pitchFamily="34" charset="0"/>
              </a:rPr>
              <a:t>الخطوة الثالثة: التحليل ووضع خطة عمل</a:t>
            </a:r>
            <a:endParaRPr lang="ar-EG" sz="2600" noProof="0" dirty="0"/>
          </a:p>
        </p:txBody>
      </p:sp>
      <p:sp>
        <p:nvSpPr>
          <p:cNvPr id="3" name="Content Placeholder 2"/>
          <p:cNvSpPr>
            <a:spLocks noGrp="1"/>
          </p:cNvSpPr>
          <p:nvPr>
            <p:ph sz="quarter" idx="1"/>
          </p:nvPr>
        </p:nvSpPr>
        <p:spPr>
          <a:xfrm>
            <a:off x="323528" y="1556792"/>
            <a:ext cx="8503920" cy="4572000"/>
          </a:xfrm>
        </p:spPr>
        <p:txBody>
          <a:bodyPr>
            <a:normAutofit/>
          </a:bodyPr>
          <a:lstStyle/>
          <a:p>
            <a:pPr marL="0" indent="0" algn="r" rtl="1">
              <a:buNone/>
            </a:pPr>
            <a:r>
              <a:rPr lang="ar-EG" sz="3200" i="1" noProof="0" dirty="0" smtClean="0">
                <a:solidFill>
                  <a:srgbClr val="056CB6"/>
                </a:solidFill>
                <a:latin typeface="Arial"/>
              </a:rPr>
              <a:t>النتيجة الثالثة: </a:t>
            </a:r>
            <a:r>
              <a:rPr lang="ar-EG" sz="3200" i="1" dirty="0">
                <a:solidFill>
                  <a:srgbClr val="056CB6"/>
                </a:solidFill>
                <a:latin typeface="Arial"/>
              </a:rPr>
              <a:t>التقرير النهائي </a:t>
            </a:r>
            <a:r>
              <a:rPr lang="ar-EG" sz="3200" i="1" dirty="0" smtClean="0">
                <a:solidFill>
                  <a:srgbClr val="056CB6"/>
                </a:solidFill>
                <a:latin typeface="Arial"/>
              </a:rPr>
              <a:t>ل</a:t>
            </a:r>
            <a:r>
              <a:rPr lang="ar-EG" sz="3200" i="1" noProof="0" dirty="0" smtClean="0">
                <a:solidFill>
                  <a:srgbClr val="056CB6"/>
                </a:solidFill>
                <a:latin typeface="Arial"/>
              </a:rPr>
              <a:t>مراقبة أداء التنسيق بين المجموعات (CCPM) وخطة العمل</a:t>
            </a:r>
          </a:p>
          <a:p>
            <a:pPr algn="r" rtl="1"/>
            <a:r>
              <a:rPr lang="ar-EG" sz="3200" noProof="0" dirty="0" smtClean="0">
                <a:solidFill>
                  <a:srgbClr val="056CB6"/>
                </a:solidFill>
                <a:latin typeface="Arial"/>
              </a:rPr>
              <a:t>إجراءات التحسين والإطار الزمني والمسؤول عن المتابعة</a:t>
            </a:r>
          </a:p>
          <a:p>
            <a:pPr algn="r" rtl="1"/>
            <a:r>
              <a:rPr lang="ar-EG" sz="3200" noProof="0" dirty="0" smtClean="0">
                <a:solidFill>
                  <a:srgbClr val="056CB6"/>
                </a:solidFill>
                <a:latin typeface="Arial"/>
              </a:rPr>
              <a:t>الوعي بمتطلبات الدعم (منسق الشؤون الإنسانية/الفريق القطري للعمل الإنساني والوكالات الرئيسية ومكتب تنسيق الشؤون الإنسانية والشركاء والمجموعات العالمية والسلطات الوطنية)</a:t>
            </a:r>
          </a:p>
          <a:p>
            <a:pPr algn="r" rtl="1"/>
            <a:r>
              <a:rPr lang="ar-EG" sz="3200" noProof="0" dirty="0" smtClean="0">
                <a:solidFill>
                  <a:srgbClr val="056CB6"/>
                </a:solidFill>
                <a:latin typeface="Arial"/>
              </a:rPr>
              <a:t>المشاركة مع منسق الشؤون الإنسانية/الفريق القطري للعمل الإنساني والمجموعات العالمية والسلطات الوطنية، إن وُجدت</a:t>
            </a:r>
            <a:endParaRPr lang="ar-EG" sz="3200" noProof="0" dirty="0" smtClean="0">
              <a:solidFill>
                <a:srgbClr val="056CB6"/>
              </a:solidFill>
              <a:latin typeface="Arial"/>
              <a:ea typeface="ヒラギノ明朝 ProN W3"/>
            </a:endParaRPr>
          </a:p>
          <a:p>
            <a:pPr rtl="1"/>
            <a:endParaRPr lang="ar-EG" noProof="0" dirty="0"/>
          </a:p>
        </p:txBody>
      </p:sp>
    </p:spTree>
    <p:extLst>
      <p:ext uri="{BB962C8B-B14F-4D97-AF65-F5344CB8AC3E}">
        <p14:creationId xmlns:p14="http://schemas.microsoft.com/office/powerpoint/2010/main" val="75108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ar-EG" sz="4000" dirty="0" smtClean="0">
                <a:latin typeface="Arial" panose="020B0604020202020204" pitchFamily="34" charset="0"/>
              </a:rPr>
              <a:t>الخطوة الرابعة: المتابعة والمراقبة </a:t>
            </a:r>
            <a:endParaRPr lang="ar-EG" sz="4000"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p:txBody>
          <a:bodyPr>
            <a:normAutofit lnSpcReduction="10000"/>
          </a:bodyPr>
          <a:lstStyle/>
          <a:p>
            <a:pPr marL="0" indent="0" algn="r" rtl="1">
              <a:spcBef>
                <a:spcPts val="0"/>
              </a:spcBef>
              <a:buNone/>
            </a:pPr>
            <a:r>
              <a:rPr lang="ar-EG" sz="2800" dirty="0" smtClean="0">
                <a:solidFill>
                  <a:srgbClr val="056CB6"/>
                </a:solidFill>
                <a:latin typeface="Arial"/>
              </a:rPr>
              <a:t>المتابعة:</a:t>
            </a:r>
            <a:endParaRPr lang="ar-EG" sz="2800" dirty="0" smtClean="0">
              <a:solidFill>
                <a:srgbClr val="056CB6"/>
              </a:solidFill>
              <a:latin typeface="Arial"/>
              <a:ea typeface="ヒラギノ明朝 ProN W3"/>
            </a:endParaRPr>
          </a:p>
          <a:p>
            <a:pPr algn="r" rtl="1">
              <a:spcBef>
                <a:spcPts val="0"/>
              </a:spcBef>
            </a:pPr>
            <a:r>
              <a:rPr lang="ar-EG" sz="2800" dirty="0" smtClean="0">
                <a:solidFill>
                  <a:srgbClr val="056CB6"/>
                </a:solidFill>
                <a:latin typeface="Arial"/>
              </a:rPr>
              <a:t>التنسيق بين المجموعات: استعراض تقارير/خطط العمل 	تحديد نقاط الضعف المشتركة لمعالجتها بطريقة منهجية.</a:t>
            </a:r>
            <a:endParaRPr lang="ar-EG" sz="2800" dirty="0" smtClean="0">
              <a:solidFill>
                <a:srgbClr val="056CB6"/>
              </a:solidFill>
              <a:latin typeface="Arial"/>
              <a:ea typeface="ヒラギノ明朝 ProN W3"/>
            </a:endParaRPr>
          </a:p>
          <a:p>
            <a:pPr algn="r" rtl="1">
              <a:spcBef>
                <a:spcPts val="0"/>
              </a:spcBef>
            </a:pPr>
            <a:r>
              <a:rPr lang="ar-EG" sz="2800" dirty="0" smtClean="0">
                <a:solidFill>
                  <a:srgbClr val="056CB6"/>
                </a:solidFill>
                <a:latin typeface="Arial"/>
              </a:rPr>
              <a:t>الفريق القطري للعمل الإنساني: عرض التقارير/خطط العمل ومناقشة متطلبات الدعم</a:t>
            </a:r>
          </a:p>
          <a:p>
            <a:pPr marL="0" indent="0" algn="r" rtl="1">
              <a:spcBef>
                <a:spcPts val="0"/>
              </a:spcBef>
              <a:buNone/>
            </a:pPr>
            <a:r>
              <a:rPr lang="ar-EG" sz="2800" dirty="0" smtClean="0">
                <a:solidFill>
                  <a:srgbClr val="056CB6"/>
                </a:solidFill>
                <a:latin typeface="Arial"/>
              </a:rPr>
              <a:t>المراقبة:</a:t>
            </a:r>
            <a:endParaRPr lang="ar-EG" sz="2800" dirty="0" smtClean="0">
              <a:solidFill>
                <a:srgbClr val="056CB6"/>
              </a:solidFill>
              <a:latin typeface="Arial"/>
              <a:ea typeface="ヒラギノ明朝 ProN W3"/>
            </a:endParaRPr>
          </a:p>
          <a:p>
            <a:pPr algn="r" rtl="1">
              <a:spcBef>
                <a:spcPts val="0"/>
              </a:spcBef>
            </a:pPr>
            <a:r>
              <a:rPr lang="ar-EG" sz="2800" dirty="0" smtClean="0">
                <a:solidFill>
                  <a:srgbClr val="056CB6"/>
                </a:solidFill>
                <a:latin typeface="Arial"/>
              </a:rPr>
              <a:t>تقييم التقدم المحرز في اجتماعات المجموعة الشهرية</a:t>
            </a:r>
            <a:endParaRPr lang="ar-EG" sz="2800" dirty="0" smtClean="0">
              <a:solidFill>
                <a:srgbClr val="056CB6"/>
              </a:solidFill>
              <a:latin typeface="Arial"/>
              <a:ea typeface="ヒラギノ明朝 ProN W3"/>
            </a:endParaRPr>
          </a:p>
          <a:p>
            <a:pPr algn="r" rtl="1">
              <a:spcBef>
                <a:spcPts val="0"/>
              </a:spcBef>
            </a:pPr>
            <a:r>
              <a:rPr lang="ar-EG" sz="2800" dirty="0" smtClean="0">
                <a:solidFill>
                  <a:srgbClr val="056CB6"/>
                </a:solidFill>
                <a:latin typeface="Arial"/>
              </a:rPr>
              <a:t>تقديم تقارير ربع سنوية حول التقدم المحرز إلى الفريق القطري للعمل الإنساني</a:t>
            </a:r>
          </a:p>
          <a:p>
            <a:pPr marL="0" indent="0" rtl="1">
              <a:spcBef>
                <a:spcPts val="0"/>
              </a:spcBef>
              <a:buNone/>
            </a:pPr>
            <a:endParaRPr lang="ar-EG" sz="2800" i="1" dirty="0" smtClean="0">
              <a:solidFill>
                <a:srgbClr val="056CB6"/>
              </a:solidFill>
              <a:latin typeface="Arial"/>
              <a:ea typeface="ヒラギノ明朝 ProN W3"/>
            </a:endParaRPr>
          </a:p>
          <a:p>
            <a:pPr marL="0" indent="0" algn="r" rtl="1">
              <a:spcBef>
                <a:spcPts val="0"/>
              </a:spcBef>
              <a:buNone/>
            </a:pPr>
            <a:r>
              <a:rPr lang="ar-EG" sz="2800" i="1" dirty="0" smtClean="0">
                <a:solidFill>
                  <a:srgbClr val="056CB6"/>
                </a:solidFill>
                <a:latin typeface="Arial"/>
              </a:rPr>
              <a:t>النتيجة الرابعة: تقارير ربع سنوية إلى HCT</a:t>
            </a:r>
            <a:endParaRPr lang="ar-EG" sz="2800" i="1" dirty="0" smtClean="0">
              <a:solidFill>
                <a:srgbClr val="056CB6"/>
              </a:solidFill>
              <a:latin typeface="Arial"/>
              <a:ea typeface="ヒラギノ明朝 ProN W3"/>
            </a:endParaRPr>
          </a:p>
        </p:txBody>
      </p:sp>
      <p:sp>
        <p:nvSpPr>
          <p:cNvPr id="4" name="Right Arrow 3"/>
          <p:cNvSpPr/>
          <p:nvPr/>
        </p:nvSpPr>
        <p:spPr>
          <a:xfrm flipH="1">
            <a:off x="1691680" y="2011698"/>
            <a:ext cx="330336" cy="242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EG" dirty="0"/>
          </a:p>
        </p:txBody>
      </p:sp>
    </p:spTree>
    <p:extLst>
      <p:ext uri="{BB962C8B-B14F-4D97-AF65-F5344CB8AC3E}">
        <p14:creationId xmlns:p14="http://schemas.microsoft.com/office/powerpoint/2010/main" val="29143223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EG" dirty="0" smtClean="0">
                <a:latin typeface="Arial" panose="020B0604020202020204" pitchFamily="34" charset="0"/>
              </a:rPr>
              <a:t>ما المقصود بمراقبة أداء التنسيق بين المجموعات (CCPM)؟</a:t>
            </a:r>
            <a:endParaRPr lang="ar-EG" dirty="0"/>
          </a:p>
        </p:txBody>
      </p:sp>
      <p:sp>
        <p:nvSpPr>
          <p:cNvPr id="3" name="Content Placeholder 2"/>
          <p:cNvSpPr>
            <a:spLocks noGrp="1"/>
          </p:cNvSpPr>
          <p:nvPr>
            <p:ph sz="quarter" idx="1"/>
          </p:nvPr>
        </p:nvSpPr>
        <p:spPr/>
        <p:txBody>
          <a:bodyPr>
            <a:normAutofit fontScale="92500" lnSpcReduction="20000"/>
          </a:bodyPr>
          <a:lstStyle/>
          <a:p>
            <a:pPr algn="r" rtl="1">
              <a:spcAft>
                <a:spcPts val="600"/>
              </a:spcAft>
            </a:pPr>
            <a:r>
              <a:rPr lang="ar-EG" sz="2400" dirty="0" smtClean="0">
                <a:solidFill>
                  <a:srgbClr val="056CB6"/>
                </a:solidFill>
                <a:latin typeface="Arial"/>
              </a:rPr>
              <a:t>تقييم ذاتي لأداء المجموعة مقابل المهام الست الأساسية للمجموعة والمساءلة أمام السكان المتضررين (AAP):</a:t>
            </a:r>
          </a:p>
          <a:p>
            <a:pPr marL="731520" lvl="1" indent="-457200" algn="r" rtl="1">
              <a:spcAft>
                <a:spcPts val="600"/>
              </a:spcAft>
              <a:buFont typeface="+mj-lt"/>
              <a:buAutoNum type="arabicPeriod"/>
            </a:pPr>
            <a:r>
              <a:rPr lang="ar-EG" sz="1900" dirty="0" smtClean="0">
                <a:solidFill>
                  <a:srgbClr val="056CB6"/>
                </a:solidFill>
                <a:latin typeface="Arial"/>
              </a:rPr>
              <a:t>دعم تقديم الخدمات </a:t>
            </a:r>
          </a:p>
          <a:p>
            <a:pPr marL="731520" lvl="1" indent="-457200" algn="r" rtl="1">
              <a:spcAft>
                <a:spcPts val="600"/>
              </a:spcAft>
              <a:buFont typeface="+mj-lt"/>
              <a:buAutoNum type="arabicPeriod"/>
            </a:pPr>
            <a:r>
              <a:rPr lang="ar-EG" sz="1900" dirty="0" smtClean="0">
                <a:solidFill>
                  <a:srgbClr val="056CB6"/>
                </a:solidFill>
                <a:latin typeface="Arial"/>
              </a:rPr>
              <a:t>إتاحة المعلومات لصنع القرار الاستراتيجي من جانب منسق الشؤون الإنسانية والفريق القطري للعمل الإنساني </a:t>
            </a:r>
          </a:p>
          <a:p>
            <a:pPr marL="731520" lvl="1" indent="-457200" algn="r" rtl="1">
              <a:spcAft>
                <a:spcPts val="600"/>
              </a:spcAft>
              <a:buFont typeface="+mj-lt"/>
              <a:buAutoNum type="arabicPeriod"/>
            </a:pPr>
            <a:r>
              <a:rPr lang="ar-EG" sz="1900" dirty="0" smtClean="0">
                <a:solidFill>
                  <a:srgbClr val="056CB6"/>
                </a:solidFill>
                <a:latin typeface="Arial"/>
              </a:rPr>
              <a:t>وضع الاستراتيجية </a:t>
            </a:r>
          </a:p>
          <a:p>
            <a:pPr marL="731520" lvl="1" indent="-457200" algn="r" rtl="1">
              <a:spcAft>
                <a:spcPts val="600"/>
              </a:spcAft>
              <a:buFont typeface="+mj-lt"/>
              <a:buAutoNum type="arabicPeriod"/>
            </a:pPr>
            <a:r>
              <a:rPr lang="ar-EG" sz="1900" dirty="0" smtClean="0">
                <a:solidFill>
                  <a:srgbClr val="056CB6"/>
                </a:solidFill>
                <a:latin typeface="Arial"/>
              </a:rPr>
              <a:t>مراقبة وتقييم الأداء</a:t>
            </a:r>
            <a:endParaRPr lang="ar-EG" sz="1900" dirty="0" smtClean="0">
              <a:solidFill>
                <a:srgbClr val="056CB6"/>
              </a:solidFill>
              <a:latin typeface="Arial"/>
              <a:ea typeface="ヒラギノ明朝 ProN W3"/>
            </a:endParaRPr>
          </a:p>
          <a:p>
            <a:pPr marL="731520" lvl="1" indent="-457200" algn="r" rtl="1">
              <a:spcAft>
                <a:spcPts val="600"/>
              </a:spcAft>
              <a:buFont typeface="+mj-lt"/>
              <a:buAutoNum type="arabicPeriod"/>
            </a:pPr>
            <a:r>
              <a:rPr lang="ar-EG" sz="1900" dirty="0" smtClean="0">
                <a:solidFill>
                  <a:srgbClr val="056CB6"/>
                </a:solidFill>
                <a:latin typeface="Arial"/>
              </a:rPr>
              <a:t>بناء القدرات في مجال التأهب والتخطيط للطوارئ.</a:t>
            </a:r>
          </a:p>
          <a:p>
            <a:pPr marL="731520" lvl="1" indent="-457200" algn="r" rtl="1">
              <a:spcAft>
                <a:spcPts val="600"/>
              </a:spcAft>
              <a:buFont typeface="+mj-lt"/>
              <a:buAutoNum type="arabicPeriod"/>
            </a:pPr>
            <a:r>
              <a:rPr lang="ar-EG" sz="1900" dirty="0" smtClean="0">
                <a:solidFill>
                  <a:srgbClr val="056CB6"/>
                </a:solidFill>
                <a:latin typeface="Arial"/>
              </a:rPr>
              <a:t>دعم جهود المناصرة</a:t>
            </a:r>
          </a:p>
          <a:p>
            <a:pPr marL="731520" lvl="1" indent="-457200" algn="r" rtl="1">
              <a:spcAft>
                <a:spcPts val="600"/>
              </a:spcAft>
              <a:buFont typeface="+mj-lt"/>
              <a:buAutoNum type="arabicPeriod"/>
            </a:pPr>
            <a:r>
              <a:rPr lang="ar-EG" sz="1900" dirty="0" smtClean="0">
                <a:solidFill>
                  <a:srgbClr val="056CB6"/>
                </a:solidFill>
                <a:latin typeface="Arial"/>
              </a:rPr>
              <a:t>+ قسم حول المساءلة أمام السكان المتضررين</a:t>
            </a:r>
            <a:endParaRPr lang="ar-EG" sz="1900" dirty="0" smtClean="0">
              <a:solidFill>
                <a:srgbClr val="056CB6"/>
              </a:solidFill>
              <a:latin typeface="Arial"/>
              <a:ea typeface="ヒラギノ明朝 ProN W3"/>
            </a:endParaRPr>
          </a:p>
          <a:p>
            <a:pPr algn="r" rtl="1">
              <a:spcAft>
                <a:spcPts val="600"/>
              </a:spcAft>
            </a:pPr>
            <a:r>
              <a:rPr lang="ar-EG" sz="2400" dirty="0" smtClean="0">
                <a:solidFill>
                  <a:srgbClr val="056CB6"/>
                </a:solidFill>
                <a:latin typeface="Arial"/>
              </a:rPr>
              <a:t>عملية يتم إدارتها على المستوى القطري، وتحظى بدعم المجموعات العالمية ومكتب تنسيق الشؤون الإنسانية</a:t>
            </a:r>
          </a:p>
          <a:p>
            <a:pPr algn="r" rtl="1">
              <a:spcAft>
                <a:spcPts val="600"/>
              </a:spcAft>
            </a:pPr>
            <a:r>
              <a:rPr lang="ar-EG" sz="2400" dirty="0" smtClean="0">
                <a:solidFill>
                  <a:srgbClr val="056CB6"/>
                </a:solidFill>
                <a:latin typeface="Arial"/>
              </a:rPr>
              <a:t>يمكن تطبيق مراقبة أداء التنسيق بين المجموعات بواسطة كل من المجموعات والقطاعات</a:t>
            </a:r>
          </a:p>
          <a:p>
            <a:pPr marL="0" indent="0" rtl="1">
              <a:spcAft>
                <a:spcPts val="600"/>
              </a:spcAft>
              <a:buNone/>
            </a:pPr>
            <a:endParaRPr lang="ar-EG" sz="2400" dirty="0" smtClean="0">
              <a:solidFill>
                <a:srgbClr val="056CB6"/>
              </a:solidFill>
              <a:latin typeface="Arial"/>
              <a:ea typeface="ヒラギノ明朝 ProN W3"/>
            </a:endParaRPr>
          </a:p>
          <a:p>
            <a:pPr rtl="1"/>
            <a:endParaRPr lang="ar-EG" sz="2400" dirty="0" smtClean="0">
              <a:solidFill>
                <a:srgbClr val="056CB6"/>
              </a:solidFill>
              <a:latin typeface="Arial"/>
              <a:ea typeface="ヒラギノ明朝 ProN W3"/>
            </a:endParaRPr>
          </a:p>
          <a:p>
            <a:pPr rtl="1"/>
            <a:endParaRPr lang="ar-EG" sz="2400" dirty="0" smtClean="0">
              <a:solidFill>
                <a:srgbClr val="056CB6"/>
              </a:solidFill>
              <a:latin typeface="Arial"/>
              <a:ea typeface="ヒラギノ明朝 ProN W3"/>
            </a:endParaRPr>
          </a:p>
          <a:p>
            <a:pPr rtl="1"/>
            <a:endParaRPr lang="ar-EG" dirty="0"/>
          </a:p>
        </p:txBody>
      </p:sp>
    </p:spTree>
    <p:extLst>
      <p:ext uri="{BB962C8B-B14F-4D97-AF65-F5344CB8AC3E}">
        <p14:creationId xmlns:p14="http://schemas.microsoft.com/office/powerpoint/2010/main" val="2776330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EG" dirty="0" smtClean="0">
                <a:latin typeface="Arial" panose="020B0604020202020204" pitchFamily="34" charset="0"/>
              </a:rPr>
              <a:t>من أين تأتي مراقبة أداء التنسيق بين المجموعات؟</a:t>
            </a:r>
            <a:endParaRPr lang="ar-EG"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p:txBody>
          <a:bodyPr>
            <a:noAutofit/>
          </a:bodyPr>
          <a:lstStyle/>
          <a:p>
            <a:pPr algn="r" rtl="1">
              <a:lnSpc>
                <a:spcPct val="200000"/>
              </a:lnSpc>
            </a:pPr>
            <a:r>
              <a:rPr lang="ar-EG" sz="2200" dirty="0" smtClean="0">
                <a:solidFill>
                  <a:srgbClr val="056CB6"/>
                </a:solidFill>
                <a:latin typeface="Arial"/>
              </a:rPr>
              <a:t>البرنامج التطويري</a:t>
            </a:r>
          </a:p>
          <a:p>
            <a:pPr marL="1463040" lvl="5" indent="0" algn="r" rtl="1">
              <a:lnSpc>
                <a:spcPct val="200000"/>
              </a:lnSpc>
              <a:buNone/>
            </a:pPr>
            <a:r>
              <a:rPr lang="ar-EG" sz="2200" dirty="0" smtClean="0">
                <a:solidFill>
                  <a:srgbClr val="056CB6"/>
                </a:solidFill>
                <a:latin typeface="Arial"/>
              </a:rPr>
              <a:t>تحسين التنسيق والمساءلة</a:t>
            </a:r>
          </a:p>
          <a:p>
            <a:pPr algn="r" rtl="1">
              <a:lnSpc>
                <a:spcPct val="200000"/>
              </a:lnSpc>
            </a:pPr>
            <a:r>
              <a:rPr lang="ar-EG" sz="2200" dirty="0" smtClean="0">
                <a:solidFill>
                  <a:srgbClr val="056CB6"/>
                </a:solidFill>
                <a:latin typeface="Arial"/>
              </a:rPr>
              <a:t>تم إعدادها من قبل الفريق العامل الفرعي (SWG) التابع للجنة الدائمة المشتركة بين الوكالات (IASC) المعني بنهج المجموعات وتم التصديق عليه من قبل الفريق العامل (WG) التابع للجنة الدائمة المشتركة بين الوكالات (IASC) عام 2012</a:t>
            </a:r>
            <a:endParaRPr lang="ar-EG" sz="2200" dirty="0" smtClean="0">
              <a:solidFill>
                <a:srgbClr val="056CB6"/>
              </a:solidFill>
              <a:latin typeface="Arial"/>
              <a:ea typeface="ヒラギノ明朝 ProN W3"/>
            </a:endParaRPr>
          </a:p>
          <a:p>
            <a:pPr algn="r" rtl="1">
              <a:lnSpc>
                <a:spcPct val="200000"/>
              </a:lnSpc>
            </a:pPr>
            <a:r>
              <a:rPr lang="ar-EG" sz="2200" dirty="0" smtClean="0">
                <a:solidFill>
                  <a:srgbClr val="056CB6"/>
                </a:solidFill>
                <a:latin typeface="Arial"/>
              </a:rPr>
              <a:t>تم تجربتها في عام 2012 وتنفيذها ابتداءً من عام 2013 </a:t>
            </a:r>
          </a:p>
        </p:txBody>
      </p:sp>
      <p:sp>
        <p:nvSpPr>
          <p:cNvPr id="5" name="Right Arrow 4"/>
          <p:cNvSpPr/>
          <p:nvPr/>
        </p:nvSpPr>
        <p:spPr>
          <a:xfrm flipH="1">
            <a:off x="7524328" y="251232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EG" dirty="0"/>
          </a:p>
        </p:txBody>
      </p:sp>
    </p:spTree>
    <p:extLst>
      <p:ext uri="{BB962C8B-B14F-4D97-AF65-F5344CB8AC3E}">
        <p14:creationId xmlns:p14="http://schemas.microsoft.com/office/powerpoint/2010/main" val="28945323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ar-EG" dirty="0" smtClean="0">
                <a:latin typeface="Arial" panose="020B0604020202020204" pitchFamily="34" charset="0"/>
              </a:rPr>
              <a:t>لماذا يتم مراقبة أداء التنسيق بين المجموعات؟</a:t>
            </a:r>
            <a:endParaRPr lang="ar-EG"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a:xfrm>
            <a:off x="301752" y="1527048"/>
            <a:ext cx="8503920" cy="4854280"/>
          </a:xfrm>
        </p:spPr>
        <p:txBody>
          <a:bodyPr>
            <a:normAutofit fontScale="25000" lnSpcReduction="20000"/>
          </a:bodyPr>
          <a:lstStyle/>
          <a:p>
            <a:pPr algn="r" rtl="1">
              <a:lnSpc>
                <a:spcPct val="120000"/>
              </a:lnSpc>
              <a:spcBef>
                <a:spcPts val="1200"/>
              </a:spcBef>
              <a:spcAft>
                <a:spcPts val="600"/>
              </a:spcAft>
            </a:pPr>
            <a:r>
              <a:rPr lang="ar-EG" sz="9600" dirty="0" smtClean="0">
                <a:solidFill>
                  <a:srgbClr val="056CB6"/>
                </a:solidFill>
                <a:latin typeface="Arial"/>
              </a:rPr>
              <a:t>ضمان فعالية وكفاءة التنسيق</a:t>
            </a:r>
            <a:endParaRPr lang="ar-EG" sz="9600" dirty="0" smtClean="0">
              <a:solidFill>
                <a:srgbClr val="056CB6"/>
              </a:solidFill>
              <a:latin typeface="Arial"/>
              <a:ea typeface="ヒラギノ明朝 ProN W3"/>
            </a:endParaRPr>
          </a:p>
          <a:p>
            <a:pPr algn="r" rtl="1">
              <a:lnSpc>
                <a:spcPct val="120000"/>
              </a:lnSpc>
              <a:spcBef>
                <a:spcPts val="1200"/>
              </a:spcBef>
              <a:spcAft>
                <a:spcPts val="600"/>
              </a:spcAft>
            </a:pPr>
            <a:r>
              <a:rPr lang="ar-EG" sz="9600" dirty="0" smtClean="0">
                <a:solidFill>
                  <a:srgbClr val="056CB6"/>
                </a:solidFill>
                <a:latin typeface="Arial"/>
              </a:rPr>
              <a:t>تقييم المجالات التي تعمل بصورة جيدة والمجالات التي تحتاج إلى تحسين </a:t>
            </a:r>
          </a:p>
          <a:p>
            <a:pPr algn="r" rtl="1">
              <a:lnSpc>
                <a:spcPct val="120000"/>
              </a:lnSpc>
              <a:spcBef>
                <a:spcPts val="1200"/>
              </a:spcBef>
              <a:spcAft>
                <a:spcPts val="600"/>
              </a:spcAft>
            </a:pPr>
            <a:r>
              <a:rPr lang="ar-EG" sz="9600" dirty="0" smtClean="0">
                <a:solidFill>
                  <a:srgbClr val="056CB6"/>
                </a:solidFill>
                <a:latin typeface="Arial"/>
              </a:rPr>
              <a:t>رفع الوعي بالدعم المطلوب من منسق الشؤون الإنسانية/الفريق القطري للعمل الإنساني أو الوكالات الرئيسية للمجموعات أو المجموعات العالمية أو شركاء المجموعة</a:t>
            </a:r>
          </a:p>
          <a:p>
            <a:pPr algn="r" rtl="1">
              <a:lnSpc>
                <a:spcPct val="120000"/>
              </a:lnSpc>
              <a:spcBef>
                <a:spcPts val="1200"/>
              </a:spcBef>
              <a:spcAft>
                <a:spcPts val="600"/>
              </a:spcAft>
            </a:pPr>
            <a:r>
              <a:rPr lang="ar-EG" sz="9600" dirty="0" smtClean="0">
                <a:solidFill>
                  <a:srgbClr val="056CB6"/>
                </a:solidFill>
                <a:latin typeface="Arial"/>
              </a:rPr>
              <a:t>فرصة للمراجعة الذاتية</a:t>
            </a:r>
          </a:p>
          <a:p>
            <a:pPr algn="r" rtl="1">
              <a:lnSpc>
                <a:spcPct val="120000"/>
              </a:lnSpc>
              <a:spcBef>
                <a:spcPts val="1200"/>
              </a:spcBef>
              <a:spcAft>
                <a:spcPts val="600"/>
              </a:spcAft>
            </a:pPr>
            <a:r>
              <a:rPr lang="ar-EG" sz="9600" dirty="0" smtClean="0">
                <a:solidFill>
                  <a:srgbClr val="056CB6"/>
                </a:solidFill>
                <a:latin typeface="Arial"/>
              </a:rPr>
              <a:t>تعزيز الشفافية والشراكة داخل كل مجموعة</a:t>
            </a:r>
            <a:endParaRPr lang="ar-EG" sz="9600" dirty="0" smtClean="0">
              <a:solidFill>
                <a:srgbClr val="056CB6"/>
              </a:solidFill>
              <a:latin typeface="Arial"/>
              <a:ea typeface="ヒラギノ明朝 ProN W3"/>
            </a:endParaRPr>
          </a:p>
          <a:p>
            <a:pPr algn="r" rtl="1">
              <a:lnSpc>
                <a:spcPct val="120000"/>
              </a:lnSpc>
              <a:spcBef>
                <a:spcPts val="1200"/>
              </a:spcBef>
              <a:spcAft>
                <a:spcPts val="600"/>
              </a:spcAft>
            </a:pPr>
            <a:r>
              <a:rPr lang="ar-EG" sz="9600" dirty="0" smtClean="0">
                <a:solidFill>
                  <a:srgbClr val="056CB6"/>
                </a:solidFill>
                <a:latin typeface="Arial"/>
              </a:rPr>
              <a:t>إظهار القيمة المضافة وتبريرتكاليف التنسيق</a:t>
            </a:r>
            <a:endParaRPr lang="ar-EG" sz="9600" dirty="0" smtClean="0">
              <a:solidFill>
                <a:srgbClr val="056CB6"/>
              </a:solidFill>
              <a:latin typeface="Arial"/>
              <a:ea typeface="ヒラギノ明朝 ProN W3"/>
            </a:endParaRPr>
          </a:p>
          <a:p>
            <a:pPr marL="0" indent="0" rtl="1">
              <a:lnSpc>
                <a:spcPct val="200000"/>
              </a:lnSpc>
              <a:buNone/>
            </a:pPr>
            <a:endParaRPr lang="ar-EG" sz="4200" dirty="0" smtClean="0">
              <a:solidFill>
                <a:srgbClr val="056CB6"/>
              </a:solidFill>
              <a:latin typeface="Arial"/>
              <a:ea typeface="ヒラギノ明朝 ProN W3"/>
            </a:endParaRPr>
          </a:p>
          <a:p>
            <a:pPr rtl="1"/>
            <a:endParaRPr lang="ar-EG" dirty="0"/>
          </a:p>
        </p:txBody>
      </p:sp>
    </p:spTree>
    <p:extLst>
      <p:ext uri="{BB962C8B-B14F-4D97-AF65-F5344CB8AC3E}">
        <p14:creationId xmlns:p14="http://schemas.microsoft.com/office/powerpoint/2010/main" val="415053609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EG" noProof="0" dirty="0" smtClean="0">
                <a:latin typeface="Arial" panose="020B0604020202020204" pitchFamily="34" charset="0"/>
              </a:rPr>
              <a:t>مراقبة أداء التنسيق بين المجموعات </a:t>
            </a:r>
            <a:r>
              <a:rPr lang="ar-EG" u="sng" noProof="0" dirty="0" smtClean="0">
                <a:latin typeface="Arial" panose="020B0604020202020204" pitchFamily="34" charset="0"/>
              </a:rPr>
              <a:t>ليس</a:t>
            </a:r>
            <a:r>
              <a:rPr lang="ar-EG" noProof="0" dirty="0" smtClean="0">
                <a:latin typeface="Arial" panose="020B0604020202020204" pitchFamily="34" charset="0"/>
              </a:rPr>
              <a:t> دورها...</a:t>
            </a:r>
            <a:endParaRPr lang="ar-EG" noProof="0"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p:txBody>
          <a:bodyPr>
            <a:normAutofit/>
          </a:bodyPr>
          <a:lstStyle/>
          <a:p>
            <a:pPr marL="557784" indent="-457200" algn="r" rtl="1">
              <a:spcBef>
                <a:spcPts val="1200"/>
              </a:spcBef>
              <a:spcAft>
                <a:spcPts val="600"/>
              </a:spcAft>
            </a:pPr>
            <a:r>
              <a:rPr lang="ar-EG" sz="2900" noProof="0" dirty="0" smtClean="0">
                <a:solidFill>
                  <a:srgbClr val="056CB6"/>
                </a:solidFill>
                <a:latin typeface="Arial"/>
              </a:rPr>
              <a:t>مراقبة الاستجابة (تقديم الخدمات) </a:t>
            </a:r>
          </a:p>
          <a:p>
            <a:pPr marL="557784" indent="-457200" algn="r" rtl="1">
              <a:spcBef>
                <a:spcPts val="1200"/>
              </a:spcBef>
              <a:spcAft>
                <a:spcPts val="600"/>
              </a:spcAft>
            </a:pPr>
            <a:r>
              <a:rPr lang="ar-EG" sz="2900" noProof="0" dirty="0" smtClean="0">
                <a:solidFill>
                  <a:srgbClr val="056CB6"/>
                </a:solidFill>
                <a:latin typeface="Arial"/>
              </a:rPr>
              <a:t>تقييم الشركاء من الأفراد أو المنسقين</a:t>
            </a:r>
            <a:endParaRPr lang="ar-EG" sz="2900" noProof="0" dirty="0" smtClean="0">
              <a:solidFill>
                <a:srgbClr val="056CB6"/>
              </a:solidFill>
              <a:latin typeface="Arial"/>
              <a:ea typeface="ヒラギノ明朝 ProN W3"/>
            </a:endParaRPr>
          </a:p>
          <a:p>
            <a:pPr marL="557784" indent="-457200" algn="r" rtl="1">
              <a:spcBef>
                <a:spcPts val="1200"/>
              </a:spcBef>
              <a:spcAft>
                <a:spcPts val="600"/>
              </a:spcAft>
            </a:pPr>
            <a:r>
              <a:rPr lang="ar-EG" sz="2900" noProof="0" dirty="0" smtClean="0">
                <a:solidFill>
                  <a:srgbClr val="056CB6"/>
                </a:solidFill>
                <a:latin typeface="Arial"/>
              </a:rPr>
              <a:t>تقييم ما إذا كان/متى ينبغي إيقاف المجموعات أو دمجها، إلخ. (راجع هيكلة المجموعة)</a:t>
            </a:r>
            <a:endParaRPr lang="ar-EG" sz="2900" noProof="0" dirty="0" smtClean="0">
              <a:solidFill>
                <a:srgbClr val="056CB6"/>
              </a:solidFill>
              <a:latin typeface="Arial"/>
              <a:ea typeface="ヒラギノ明朝 ProN W3"/>
            </a:endParaRPr>
          </a:p>
          <a:p>
            <a:pPr marL="557784" indent="-457200" algn="r" rtl="1">
              <a:spcBef>
                <a:spcPts val="1200"/>
              </a:spcBef>
              <a:spcAft>
                <a:spcPts val="600"/>
              </a:spcAft>
            </a:pPr>
            <a:r>
              <a:rPr lang="ar-EG" sz="2900" noProof="0" dirty="0" smtClean="0">
                <a:solidFill>
                  <a:srgbClr val="056CB6"/>
                </a:solidFill>
                <a:latin typeface="Arial"/>
              </a:rPr>
              <a:t>استبعاد استخدام أدوات أخرى لها نفس الغرض</a:t>
            </a:r>
            <a:endParaRPr lang="ar-EG" noProof="0" dirty="0"/>
          </a:p>
        </p:txBody>
      </p:sp>
    </p:spTree>
    <p:extLst>
      <p:ext uri="{BB962C8B-B14F-4D97-AF65-F5344CB8AC3E}">
        <p14:creationId xmlns:p14="http://schemas.microsoft.com/office/powerpoint/2010/main" val="11720963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EG" noProof="0" dirty="0" smtClean="0">
                <a:latin typeface="Arial" panose="020B0604020202020204" pitchFamily="34" charset="0"/>
              </a:rPr>
              <a:t>متى يتم تنفيذ مراقبة أداء التنسيق بين المجموعات (CCPM)؟</a:t>
            </a:r>
            <a:endParaRPr lang="ar-EG" noProof="0"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p:txBody>
          <a:bodyPr>
            <a:normAutofit fontScale="92500"/>
          </a:bodyPr>
          <a:lstStyle/>
          <a:p>
            <a:pPr algn="r" rtl="1">
              <a:lnSpc>
                <a:spcPct val="120000"/>
              </a:lnSpc>
              <a:spcBef>
                <a:spcPts val="1200"/>
              </a:spcBef>
              <a:spcAft>
                <a:spcPts val="600"/>
              </a:spcAft>
            </a:pPr>
            <a:r>
              <a:rPr lang="ar-EG" sz="3100" noProof="0" dirty="0" smtClean="0">
                <a:solidFill>
                  <a:srgbClr val="056CB6"/>
                </a:solidFill>
                <a:latin typeface="Arial"/>
              </a:rPr>
              <a:t>الأزمات الممتدة: سنويًا، ولكن على المجموعات أن تقرر وقت تنفيذها</a:t>
            </a:r>
          </a:p>
          <a:p>
            <a:pPr algn="r" rtl="1">
              <a:lnSpc>
                <a:spcPct val="120000"/>
              </a:lnSpc>
              <a:spcBef>
                <a:spcPts val="1200"/>
              </a:spcBef>
              <a:spcAft>
                <a:spcPts val="600"/>
              </a:spcAft>
            </a:pPr>
            <a:r>
              <a:rPr lang="ar-EG" sz="3100" noProof="0" dirty="0" smtClean="0">
                <a:solidFill>
                  <a:srgbClr val="056CB6"/>
                </a:solidFill>
                <a:latin typeface="Arial"/>
              </a:rPr>
              <a:t>حالات الطوارئ الجديدة: من 3 إلى 6 أشهر من بداية ظهور حالة طوارئ ومرة واحدة كل عام بعد ذلك.</a:t>
            </a:r>
          </a:p>
          <a:p>
            <a:pPr algn="r" rtl="1">
              <a:lnSpc>
                <a:spcPct val="120000"/>
              </a:lnSpc>
              <a:spcBef>
                <a:spcPts val="1200"/>
              </a:spcBef>
              <a:spcAft>
                <a:spcPts val="600"/>
              </a:spcAft>
            </a:pPr>
            <a:r>
              <a:rPr lang="ar-EG" sz="3100" noProof="0" dirty="0" smtClean="0">
                <a:solidFill>
                  <a:srgbClr val="056CB6"/>
                </a:solidFill>
                <a:latin typeface="Arial"/>
              </a:rPr>
              <a:t>في حالة تسجيل العديد من المهام الأساسية في الفئة "ضعيف"، فإنها تكرر بصورة أكثر تواترًا.</a:t>
            </a:r>
            <a:endParaRPr lang="ar-EG" sz="3100" noProof="0" dirty="0" smtClean="0">
              <a:solidFill>
                <a:srgbClr val="056CB6"/>
              </a:solidFill>
              <a:latin typeface="Arial"/>
              <a:ea typeface="ヒラギノ明朝 ProN W3"/>
            </a:endParaRPr>
          </a:p>
          <a:p>
            <a:pPr algn="r" rtl="1">
              <a:lnSpc>
                <a:spcPct val="120000"/>
              </a:lnSpc>
              <a:spcBef>
                <a:spcPts val="1200"/>
              </a:spcBef>
              <a:spcAft>
                <a:spcPts val="600"/>
              </a:spcAft>
            </a:pPr>
            <a:r>
              <a:rPr lang="ar-EG" sz="3100" noProof="0" dirty="0" smtClean="0">
                <a:solidFill>
                  <a:srgbClr val="056CB6"/>
                </a:solidFill>
                <a:latin typeface="Arial"/>
              </a:rPr>
              <a:t>تجنب الالتزامات المتزامنة (مثل عملية التخطيط الاستراتيجي وزيارات المانحين، إلخ.</a:t>
            </a:r>
            <a:endParaRPr lang="ar-EG" sz="3100" noProof="0" dirty="0" smtClean="0">
              <a:solidFill>
                <a:srgbClr val="056CB6"/>
              </a:solidFill>
              <a:latin typeface="Arial"/>
              <a:ea typeface="ヒラギノ明朝 ProN W3"/>
            </a:endParaRPr>
          </a:p>
          <a:p>
            <a:pPr rtl="1">
              <a:lnSpc>
                <a:spcPct val="200000"/>
              </a:lnSpc>
            </a:pPr>
            <a:endParaRPr lang="ar-EG" noProof="0" dirty="0"/>
          </a:p>
        </p:txBody>
      </p:sp>
    </p:spTree>
    <p:extLst>
      <p:ext uri="{BB962C8B-B14F-4D97-AF65-F5344CB8AC3E}">
        <p14:creationId xmlns:p14="http://schemas.microsoft.com/office/powerpoint/2010/main" val="200013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ar-EG" noProof="0" dirty="0" smtClean="0">
                <a:latin typeface="Arial" panose="020B0604020202020204" pitchFamily="34" charset="0"/>
              </a:rPr>
              <a:t>من المشاركون؟</a:t>
            </a:r>
            <a:endParaRPr lang="ar-EG" noProof="0"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p:txBody>
          <a:bodyPr>
            <a:normAutofit/>
          </a:bodyPr>
          <a:lstStyle/>
          <a:p>
            <a:pPr algn="r" rtl="1"/>
            <a:r>
              <a:rPr lang="ar-EG" sz="3200" dirty="0">
                <a:solidFill>
                  <a:srgbClr val="056CB6"/>
                </a:solidFill>
                <a:latin typeface="Arial"/>
              </a:rPr>
              <a:t>من الناحية </a:t>
            </a:r>
            <a:r>
              <a:rPr lang="ar-EG" sz="3200" dirty="0" smtClean="0">
                <a:solidFill>
                  <a:srgbClr val="056CB6"/>
                </a:solidFill>
                <a:latin typeface="Arial"/>
              </a:rPr>
              <a:t>المثالية - كل </a:t>
            </a:r>
            <a:r>
              <a:rPr lang="ar-EG" sz="3200" noProof="0" dirty="0" smtClean="0">
                <a:solidFill>
                  <a:srgbClr val="056CB6"/>
                </a:solidFill>
                <a:latin typeface="Arial"/>
              </a:rPr>
              <a:t>المجموعات (منسقو وشركاء المجموعة) </a:t>
            </a:r>
          </a:p>
          <a:p>
            <a:pPr algn="r" rtl="1"/>
            <a:r>
              <a:rPr lang="ar-EG" sz="3200" noProof="0" dirty="0" smtClean="0">
                <a:solidFill>
                  <a:srgbClr val="056CB6"/>
                </a:solidFill>
                <a:latin typeface="Arial"/>
              </a:rPr>
              <a:t>المجموعات العالمية: تقديم الدعم التقني </a:t>
            </a:r>
          </a:p>
          <a:p>
            <a:pPr algn="r" rtl="1"/>
            <a:r>
              <a:rPr lang="ar-EG" sz="3200" noProof="0" dirty="0" smtClean="0">
                <a:solidFill>
                  <a:srgbClr val="056CB6"/>
                </a:solidFill>
                <a:latin typeface="Arial"/>
              </a:rPr>
              <a:t>المكاتب الميدانية التابعة لمكتب تنسيق الشؤون الإنسانية التي تنسق بين المجموعات وتضمن مشاركة منسق الشؤون الإنسانية/المكتب القطري للعمل الإنساني</a:t>
            </a:r>
          </a:p>
          <a:p>
            <a:pPr rtl="1"/>
            <a:endParaRPr lang="ar-EG" noProof="0" dirty="0"/>
          </a:p>
        </p:txBody>
      </p:sp>
    </p:spTree>
    <p:extLst>
      <p:ext uri="{BB962C8B-B14F-4D97-AF65-F5344CB8AC3E}">
        <p14:creationId xmlns:p14="http://schemas.microsoft.com/office/powerpoint/2010/main" val="8986581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EG" dirty="0" smtClean="0">
                <a:latin typeface="Arial" panose="020B0604020202020204" pitchFamily="34" charset="0"/>
              </a:rPr>
              <a:t>خطوات مراقبة أداء التنسيق بين المجموعات (CCPM)</a:t>
            </a:r>
            <a:endParaRPr lang="ar-EG" dirty="0"/>
          </a:p>
        </p:txBody>
      </p:sp>
      <p:sp>
        <p:nvSpPr>
          <p:cNvPr id="6" name="Freeform 5"/>
          <p:cNvSpPr/>
          <p:nvPr/>
        </p:nvSpPr>
        <p:spPr>
          <a:xfrm>
            <a:off x="6317356" y="2390855"/>
            <a:ext cx="1621234" cy="950318"/>
          </a:xfrm>
          <a:custGeom>
            <a:avLst/>
            <a:gdLst>
              <a:gd name="connsiteX0" fmla="*/ 0 w 1621234"/>
              <a:gd name="connsiteY0" fmla="*/ 80365 h 803649"/>
              <a:gd name="connsiteX1" fmla="*/ 80365 w 1621234"/>
              <a:gd name="connsiteY1" fmla="*/ 0 h 803649"/>
              <a:gd name="connsiteX2" fmla="*/ 1540869 w 1621234"/>
              <a:gd name="connsiteY2" fmla="*/ 0 h 803649"/>
              <a:gd name="connsiteX3" fmla="*/ 1621234 w 1621234"/>
              <a:gd name="connsiteY3" fmla="*/ 80365 h 803649"/>
              <a:gd name="connsiteX4" fmla="*/ 1621234 w 1621234"/>
              <a:gd name="connsiteY4" fmla="*/ 723284 h 803649"/>
              <a:gd name="connsiteX5" fmla="*/ 1540869 w 1621234"/>
              <a:gd name="connsiteY5" fmla="*/ 803649 h 803649"/>
              <a:gd name="connsiteX6" fmla="*/ 80365 w 1621234"/>
              <a:gd name="connsiteY6" fmla="*/ 803649 h 803649"/>
              <a:gd name="connsiteX7" fmla="*/ 0 w 1621234"/>
              <a:gd name="connsiteY7" fmla="*/ 723284 h 803649"/>
              <a:gd name="connsiteX8" fmla="*/ 0 w 1621234"/>
              <a:gd name="connsiteY8" fmla="*/ 80365 h 803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1234" h="803649">
                <a:moveTo>
                  <a:pt x="0" y="80365"/>
                </a:moveTo>
                <a:cubicBezTo>
                  <a:pt x="0" y="35981"/>
                  <a:pt x="35981" y="0"/>
                  <a:pt x="80365" y="0"/>
                </a:cubicBezTo>
                <a:lnTo>
                  <a:pt x="1540869" y="0"/>
                </a:lnTo>
                <a:cubicBezTo>
                  <a:pt x="1585253" y="0"/>
                  <a:pt x="1621234" y="35981"/>
                  <a:pt x="1621234" y="80365"/>
                </a:cubicBezTo>
                <a:lnTo>
                  <a:pt x="1621234" y="723284"/>
                </a:lnTo>
                <a:cubicBezTo>
                  <a:pt x="1621234" y="767668"/>
                  <a:pt x="1585253" y="803649"/>
                  <a:pt x="1540869" y="803649"/>
                </a:cubicBezTo>
                <a:lnTo>
                  <a:pt x="80365" y="803649"/>
                </a:lnTo>
                <a:cubicBezTo>
                  <a:pt x="35981" y="803649"/>
                  <a:pt x="0" y="767668"/>
                  <a:pt x="0" y="723284"/>
                </a:cubicBezTo>
                <a:lnTo>
                  <a:pt x="0" y="80365"/>
                </a:lnTo>
                <a:close/>
              </a:path>
            </a:pathLst>
          </a:custGeom>
          <a:solidFill>
            <a:srgbClr val="0070C0"/>
          </a:solidFill>
        </p:spPr>
        <p:style>
          <a:lnRef idx="3">
            <a:schemeClr val="lt1">
              <a:hueOff val="0"/>
              <a:satOff val="0"/>
              <a:lumOff val="0"/>
              <a:alphaOff val="0"/>
            </a:schemeClr>
          </a:lnRef>
          <a:fillRef idx="1">
            <a:schemeClr val="accent4">
              <a:alpha val="90000"/>
              <a:hueOff val="0"/>
              <a:satOff val="0"/>
              <a:lumOff val="0"/>
              <a:alphaOff val="0"/>
            </a:schemeClr>
          </a:fillRef>
          <a:effectRef idx="1">
            <a:schemeClr val="accent4">
              <a:alpha val="90000"/>
              <a:hueOff val="0"/>
              <a:satOff val="0"/>
              <a:lumOff val="0"/>
              <a:alphaOff val="0"/>
            </a:schemeClr>
          </a:effectRef>
          <a:fontRef idx="minor">
            <a:schemeClr val="lt1"/>
          </a:fontRef>
        </p:style>
        <p:txBody>
          <a:bodyPr spcFirstLastPara="0" vert="horz" wrap="square" lIns="46398" tIns="46398" rIns="46398" bIns="46398" numCol="1" spcCol="1270" anchor="ctr" anchorCtr="0">
            <a:noAutofit/>
          </a:bodyPr>
          <a:lstStyle/>
          <a:p>
            <a:pPr lvl="0" algn="ctr" defTabSz="800100" rtl="1">
              <a:lnSpc>
                <a:spcPct val="90000"/>
              </a:lnSpc>
              <a:spcBef>
                <a:spcPct val="0"/>
              </a:spcBef>
              <a:spcAft>
                <a:spcPct val="35000"/>
              </a:spcAft>
            </a:pPr>
            <a:r>
              <a:rPr lang="ar-EG" sz="1800" kern="1200" dirty="0" smtClean="0">
                <a:latin typeface="Calibri Light" panose="020F0302020204030204" pitchFamily="34" charset="0"/>
              </a:rPr>
              <a:t>1. التخطيط</a:t>
            </a:r>
            <a:endParaRPr lang="ar-EG" sz="1800" kern="1200" dirty="0">
              <a:latin typeface="Calibri Light" panose="020F0302020204030204" pitchFamily="34" charset="0"/>
            </a:endParaRPr>
          </a:p>
        </p:txBody>
      </p:sp>
      <p:sp>
        <p:nvSpPr>
          <p:cNvPr id="7" name="Right Arrow 6"/>
          <p:cNvSpPr/>
          <p:nvPr/>
        </p:nvSpPr>
        <p:spPr>
          <a:xfrm rot="5400000">
            <a:off x="1354193" y="3443111"/>
            <a:ext cx="458317" cy="473207"/>
          </a:xfrm>
          <a:prstGeom prst="rightArrow">
            <a:avLst>
              <a:gd name="adj1" fmla="val 66700"/>
              <a:gd name="adj2" fmla="val 50000"/>
            </a:avLst>
          </a:prstGeom>
          <a:solidFill>
            <a:srgbClr val="0070C0"/>
          </a:solidFill>
        </p:spPr>
        <p:style>
          <a:lnRef idx="0">
            <a:schemeClr val="accent4">
              <a:shade val="90000"/>
              <a:hueOff val="0"/>
              <a:satOff val="0"/>
              <a:lumOff val="0"/>
              <a:alphaOff val="0"/>
            </a:schemeClr>
          </a:lnRef>
          <a:fillRef idx="1">
            <a:schemeClr val="accent4">
              <a:shade val="90000"/>
              <a:hueOff val="0"/>
              <a:satOff val="0"/>
              <a:lumOff val="0"/>
              <a:alphaOff val="0"/>
            </a:schemeClr>
          </a:fillRef>
          <a:effectRef idx="1">
            <a:schemeClr val="accent4">
              <a:shade val="90000"/>
              <a:hueOff val="0"/>
              <a:satOff val="0"/>
              <a:lumOff val="0"/>
              <a:alphaOff val="0"/>
            </a:schemeClr>
          </a:effectRef>
          <a:fontRef idx="minor">
            <a:schemeClr val="lt1"/>
          </a:fontRef>
        </p:style>
      </p:sp>
      <p:sp>
        <p:nvSpPr>
          <p:cNvPr id="8" name="Freeform 7"/>
          <p:cNvSpPr/>
          <p:nvPr/>
        </p:nvSpPr>
        <p:spPr>
          <a:xfrm>
            <a:off x="6300198" y="4092298"/>
            <a:ext cx="1621234" cy="1136903"/>
          </a:xfrm>
          <a:custGeom>
            <a:avLst/>
            <a:gdLst>
              <a:gd name="connsiteX0" fmla="*/ 0 w 1621234"/>
              <a:gd name="connsiteY0" fmla="*/ 89515 h 895152"/>
              <a:gd name="connsiteX1" fmla="*/ 89515 w 1621234"/>
              <a:gd name="connsiteY1" fmla="*/ 0 h 895152"/>
              <a:gd name="connsiteX2" fmla="*/ 1531719 w 1621234"/>
              <a:gd name="connsiteY2" fmla="*/ 0 h 895152"/>
              <a:gd name="connsiteX3" fmla="*/ 1621234 w 1621234"/>
              <a:gd name="connsiteY3" fmla="*/ 89515 h 895152"/>
              <a:gd name="connsiteX4" fmla="*/ 1621234 w 1621234"/>
              <a:gd name="connsiteY4" fmla="*/ 805637 h 895152"/>
              <a:gd name="connsiteX5" fmla="*/ 1531719 w 1621234"/>
              <a:gd name="connsiteY5" fmla="*/ 895152 h 895152"/>
              <a:gd name="connsiteX6" fmla="*/ 89515 w 1621234"/>
              <a:gd name="connsiteY6" fmla="*/ 895152 h 895152"/>
              <a:gd name="connsiteX7" fmla="*/ 0 w 1621234"/>
              <a:gd name="connsiteY7" fmla="*/ 805637 h 895152"/>
              <a:gd name="connsiteX8" fmla="*/ 0 w 1621234"/>
              <a:gd name="connsiteY8" fmla="*/ 89515 h 895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1234" h="895152">
                <a:moveTo>
                  <a:pt x="0" y="89515"/>
                </a:moveTo>
                <a:cubicBezTo>
                  <a:pt x="0" y="40077"/>
                  <a:pt x="40077" y="0"/>
                  <a:pt x="89515" y="0"/>
                </a:cubicBezTo>
                <a:lnTo>
                  <a:pt x="1531719" y="0"/>
                </a:lnTo>
                <a:cubicBezTo>
                  <a:pt x="1581157" y="0"/>
                  <a:pt x="1621234" y="40077"/>
                  <a:pt x="1621234" y="89515"/>
                </a:cubicBezTo>
                <a:lnTo>
                  <a:pt x="1621234" y="805637"/>
                </a:lnTo>
                <a:cubicBezTo>
                  <a:pt x="1621234" y="855075"/>
                  <a:pt x="1581157" y="895152"/>
                  <a:pt x="1531719" y="895152"/>
                </a:cubicBezTo>
                <a:lnTo>
                  <a:pt x="89515" y="895152"/>
                </a:lnTo>
                <a:cubicBezTo>
                  <a:pt x="40077" y="895152"/>
                  <a:pt x="0" y="855075"/>
                  <a:pt x="0" y="805637"/>
                </a:cubicBezTo>
                <a:lnTo>
                  <a:pt x="0" y="89515"/>
                </a:lnTo>
                <a:close/>
              </a:path>
            </a:pathLst>
          </a:custGeom>
          <a:solidFill>
            <a:schemeClr val="accent4">
              <a:lumMod val="40000"/>
              <a:lumOff val="60000"/>
              <a:alpha val="90000"/>
            </a:schemeClr>
          </a:solidFill>
          <a:ln>
            <a:solidFill>
              <a:schemeClr val="bg1">
                <a:lumMod val="95000"/>
                <a:alpha val="90000"/>
              </a:schemeClr>
            </a:solidFill>
            <a:prstDash val="solid"/>
          </a:ln>
          <a:effectLst>
            <a:outerShdw blurRad="50800" dist="38100" dir="2700000" algn="tl" rotWithShape="0">
              <a:prstClr val="black">
                <a:alpha val="40000"/>
              </a:prstClr>
            </a:outerShdw>
          </a:effectLst>
        </p:spPr>
        <p:style>
          <a:lnRef idx="2">
            <a:scrgbClr r="0" g="0" b="0"/>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9078" tIns="49078" rIns="49078" bIns="49078" numCol="1" spcCol="1270" anchor="ctr" anchorCtr="0">
            <a:noAutofit/>
          </a:bodyPr>
          <a:lstStyle/>
          <a:p>
            <a:pPr lvl="0" algn="ctr" defTabSz="800100" rtl="1">
              <a:lnSpc>
                <a:spcPct val="90000"/>
              </a:lnSpc>
              <a:spcBef>
                <a:spcPct val="0"/>
              </a:spcBef>
              <a:spcAft>
                <a:spcPct val="35000"/>
              </a:spcAft>
            </a:pPr>
            <a:r>
              <a:rPr lang="ar-EG" sz="1800" kern="1200" dirty="0" smtClean="0">
                <a:latin typeface="Calibri Light" panose="020F0302020204030204" pitchFamily="34" charset="0"/>
              </a:rPr>
              <a:t>اتخاذ قرار بالتنفيذ</a:t>
            </a:r>
            <a:endParaRPr lang="ar-EG" sz="1800" kern="1200" dirty="0">
              <a:latin typeface="Calibri Light" panose="020F0302020204030204" pitchFamily="34" charset="0"/>
            </a:endParaRPr>
          </a:p>
        </p:txBody>
      </p:sp>
      <p:sp>
        <p:nvSpPr>
          <p:cNvPr id="9" name="Freeform 8"/>
          <p:cNvSpPr/>
          <p:nvPr/>
        </p:nvSpPr>
        <p:spPr>
          <a:xfrm>
            <a:off x="4469149" y="2373662"/>
            <a:ext cx="1621234" cy="950318"/>
          </a:xfrm>
          <a:custGeom>
            <a:avLst/>
            <a:gdLst>
              <a:gd name="connsiteX0" fmla="*/ 0 w 1621234"/>
              <a:gd name="connsiteY0" fmla="*/ 80365 h 803649"/>
              <a:gd name="connsiteX1" fmla="*/ 80365 w 1621234"/>
              <a:gd name="connsiteY1" fmla="*/ 0 h 803649"/>
              <a:gd name="connsiteX2" fmla="*/ 1540869 w 1621234"/>
              <a:gd name="connsiteY2" fmla="*/ 0 h 803649"/>
              <a:gd name="connsiteX3" fmla="*/ 1621234 w 1621234"/>
              <a:gd name="connsiteY3" fmla="*/ 80365 h 803649"/>
              <a:gd name="connsiteX4" fmla="*/ 1621234 w 1621234"/>
              <a:gd name="connsiteY4" fmla="*/ 723284 h 803649"/>
              <a:gd name="connsiteX5" fmla="*/ 1540869 w 1621234"/>
              <a:gd name="connsiteY5" fmla="*/ 803649 h 803649"/>
              <a:gd name="connsiteX6" fmla="*/ 80365 w 1621234"/>
              <a:gd name="connsiteY6" fmla="*/ 803649 h 803649"/>
              <a:gd name="connsiteX7" fmla="*/ 0 w 1621234"/>
              <a:gd name="connsiteY7" fmla="*/ 723284 h 803649"/>
              <a:gd name="connsiteX8" fmla="*/ 0 w 1621234"/>
              <a:gd name="connsiteY8" fmla="*/ 80365 h 803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1234" h="803649">
                <a:moveTo>
                  <a:pt x="0" y="80365"/>
                </a:moveTo>
                <a:cubicBezTo>
                  <a:pt x="0" y="35981"/>
                  <a:pt x="35981" y="0"/>
                  <a:pt x="80365" y="0"/>
                </a:cubicBezTo>
                <a:lnTo>
                  <a:pt x="1540869" y="0"/>
                </a:lnTo>
                <a:cubicBezTo>
                  <a:pt x="1585253" y="0"/>
                  <a:pt x="1621234" y="35981"/>
                  <a:pt x="1621234" y="80365"/>
                </a:cubicBezTo>
                <a:lnTo>
                  <a:pt x="1621234" y="723284"/>
                </a:lnTo>
                <a:cubicBezTo>
                  <a:pt x="1621234" y="767668"/>
                  <a:pt x="1585253" y="803649"/>
                  <a:pt x="1540869" y="803649"/>
                </a:cubicBezTo>
                <a:lnTo>
                  <a:pt x="80365" y="803649"/>
                </a:lnTo>
                <a:cubicBezTo>
                  <a:pt x="35981" y="803649"/>
                  <a:pt x="0" y="767668"/>
                  <a:pt x="0" y="723284"/>
                </a:cubicBezTo>
                <a:lnTo>
                  <a:pt x="0" y="80365"/>
                </a:lnTo>
                <a:close/>
              </a:path>
            </a:pathLst>
          </a:custGeom>
          <a:solidFill>
            <a:srgbClr val="0070C0"/>
          </a:solidFill>
        </p:spPr>
        <p:style>
          <a:lnRef idx="3">
            <a:schemeClr val="lt1">
              <a:hueOff val="0"/>
              <a:satOff val="0"/>
              <a:lumOff val="0"/>
              <a:alphaOff val="0"/>
            </a:schemeClr>
          </a:lnRef>
          <a:fillRef idx="1">
            <a:schemeClr val="accent4">
              <a:alpha val="90000"/>
              <a:hueOff val="0"/>
              <a:satOff val="0"/>
              <a:lumOff val="0"/>
              <a:alphaOff val="-13333"/>
            </a:schemeClr>
          </a:fillRef>
          <a:effectRef idx="1">
            <a:schemeClr val="accent4">
              <a:alpha val="90000"/>
              <a:hueOff val="0"/>
              <a:satOff val="0"/>
              <a:lumOff val="0"/>
              <a:alphaOff val="-13333"/>
            </a:schemeClr>
          </a:effectRef>
          <a:fontRef idx="minor">
            <a:schemeClr val="lt1"/>
          </a:fontRef>
        </p:style>
        <p:txBody>
          <a:bodyPr spcFirstLastPara="0" vert="horz" wrap="square" lIns="46398" tIns="46398" rIns="46398" bIns="46398" numCol="1" spcCol="1270" anchor="ctr" anchorCtr="0">
            <a:noAutofit/>
          </a:bodyPr>
          <a:lstStyle/>
          <a:p>
            <a:pPr lvl="0" algn="ctr" defTabSz="800100" rtl="1">
              <a:lnSpc>
                <a:spcPct val="90000"/>
              </a:lnSpc>
              <a:spcBef>
                <a:spcPct val="0"/>
              </a:spcBef>
              <a:spcAft>
                <a:spcPct val="35000"/>
              </a:spcAft>
            </a:pPr>
            <a:r>
              <a:rPr lang="ar-EG" sz="1800" kern="1200" dirty="0" smtClean="0">
                <a:latin typeface="Calibri Light" panose="020F0302020204030204" pitchFamily="34" charset="0"/>
              </a:rPr>
              <a:t>2. الدراسة الاستقصائية</a:t>
            </a:r>
            <a:endParaRPr lang="ar-EG" sz="1800" kern="1200" dirty="0">
              <a:latin typeface="Calibri Light" panose="020F0302020204030204" pitchFamily="34" charset="0"/>
            </a:endParaRPr>
          </a:p>
        </p:txBody>
      </p:sp>
      <p:sp>
        <p:nvSpPr>
          <p:cNvPr id="10" name="Right Arrow 9"/>
          <p:cNvSpPr/>
          <p:nvPr/>
        </p:nvSpPr>
        <p:spPr>
          <a:xfrm rot="5400000">
            <a:off x="3202401" y="3443111"/>
            <a:ext cx="458317" cy="473207"/>
          </a:xfrm>
          <a:prstGeom prst="rightArrow">
            <a:avLst>
              <a:gd name="adj1" fmla="val 66700"/>
              <a:gd name="adj2" fmla="val 50000"/>
            </a:avLst>
          </a:prstGeom>
          <a:solidFill>
            <a:srgbClr val="0070C0"/>
          </a:solidFill>
        </p:spPr>
        <p:style>
          <a:lnRef idx="0">
            <a:schemeClr val="accent4">
              <a:shade val="90000"/>
              <a:hueOff val="-19384"/>
              <a:satOff val="-442"/>
              <a:lumOff val="8285"/>
              <a:alphaOff val="0"/>
            </a:schemeClr>
          </a:lnRef>
          <a:fillRef idx="1">
            <a:schemeClr val="accent4">
              <a:shade val="90000"/>
              <a:hueOff val="-19384"/>
              <a:satOff val="-442"/>
              <a:lumOff val="8285"/>
              <a:alphaOff val="0"/>
            </a:schemeClr>
          </a:fillRef>
          <a:effectRef idx="1">
            <a:schemeClr val="accent4">
              <a:shade val="90000"/>
              <a:hueOff val="-19384"/>
              <a:satOff val="-442"/>
              <a:lumOff val="8285"/>
              <a:alphaOff val="0"/>
            </a:schemeClr>
          </a:effectRef>
          <a:fontRef idx="minor">
            <a:schemeClr val="lt1"/>
          </a:fontRef>
        </p:style>
      </p:sp>
      <p:sp>
        <p:nvSpPr>
          <p:cNvPr id="11" name="Freeform 10"/>
          <p:cNvSpPr/>
          <p:nvPr/>
        </p:nvSpPr>
        <p:spPr>
          <a:xfrm>
            <a:off x="4469149" y="4092298"/>
            <a:ext cx="1621234" cy="1136898"/>
          </a:xfrm>
          <a:custGeom>
            <a:avLst/>
            <a:gdLst>
              <a:gd name="connsiteX0" fmla="*/ 0 w 1621234"/>
              <a:gd name="connsiteY0" fmla="*/ 89515 h 895148"/>
              <a:gd name="connsiteX1" fmla="*/ 89515 w 1621234"/>
              <a:gd name="connsiteY1" fmla="*/ 0 h 895148"/>
              <a:gd name="connsiteX2" fmla="*/ 1531719 w 1621234"/>
              <a:gd name="connsiteY2" fmla="*/ 0 h 895148"/>
              <a:gd name="connsiteX3" fmla="*/ 1621234 w 1621234"/>
              <a:gd name="connsiteY3" fmla="*/ 89515 h 895148"/>
              <a:gd name="connsiteX4" fmla="*/ 1621234 w 1621234"/>
              <a:gd name="connsiteY4" fmla="*/ 805633 h 895148"/>
              <a:gd name="connsiteX5" fmla="*/ 1531719 w 1621234"/>
              <a:gd name="connsiteY5" fmla="*/ 895148 h 895148"/>
              <a:gd name="connsiteX6" fmla="*/ 89515 w 1621234"/>
              <a:gd name="connsiteY6" fmla="*/ 895148 h 895148"/>
              <a:gd name="connsiteX7" fmla="*/ 0 w 1621234"/>
              <a:gd name="connsiteY7" fmla="*/ 805633 h 895148"/>
              <a:gd name="connsiteX8" fmla="*/ 0 w 1621234"/>
              <a:gd name="connsiteY8" fmla="*/ 89515 h 895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1234" h="895148">
                <a:moveTo>
                  <a:pt x="0" y="89515"/>
                </a:moveTo>
                <a:cubicBezTo>
                  <a:pt x="0" y="40077"/>
                  <a:pt x="40077" y="0"/>
                  <a:pt x="89515" y="0"/>
                </a:cubicBezTo>
                <a:lnTo>
                  <a:pt x="1531719" y="0"/>
                </a:lnTo>
                <a:cubicBezTo>
                  <a:pt x="1581157" y="0"/>
                  <a:pt x="1621234" y="40077"/>
                  <a:pt x="1621234" y="89515"/>
                </a:cubicBezTo>
                <a:lnTo>
                  <a:pt x="1621234" y="805633"/>
                </a:lnTo>
                <a:cubicBezTo>
                  <a:pt x="1621234" y="855071"/>
                  <a:pt x="1581157" y="895148"/>
                  <a:pt x="1531719" y="895148"/>
                </a:cubicBezTo>
                <a:lnTo>
                  <a:pt x="89515" y="895148"/>
                </a:lnTo>
                <a:cubicBezTo>
                  <a:pt x="40077" y="895148"/>
                  <a:pt x="0" y="855071"/>
                  <a:pt x="0" y="805633"/>
                </a:cubicBezTo>
                <a:lnTo>
                  <a:pt x="0" y="89515"/>
                </a:lnTo>
                <a:close/>
              </a:path>
            </a:pathLst>
          </a:custGeom>
          <a:solidFill>
            <a:schemeClr val="accent4">
              <a:lumMod val="40000"/>
              <a:lumOff val="60000"/>
              <a:alpha val="90000"/>
            </a:schemeClr>
          </a:solidFill>
          <a:ln>
            <a:solidFill>
              <a:schemeClr val="bg1">
                <a:lumMod val="95000"/>
                <a:alpha val="90000"/>
              </a:schemeClr>
            </a:solidFill>
            <a:prstDash val="solid"/>
          </a:ln>
          <a:effectLst>
            <a:outerShdw blurRad="50800" dist="38100" dir="2700000" algn="tl" rotWithShape="0">
              <a:prstClr val="black">
                <a:alpha val="40000"/>
              </a:prstClr>
            </a:outerShdw>
          </a:effectLst>
        </p:spPr>
        <p:style>
          <a:lnRef idx="2">
            <a:scrgbClr r="0" g="0" b="0"/>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9078" tIns="49078" rIns="49078" bIns="49078" numCol="1" spcCol="1270" anchor="ctr" anchorCtr="0">
            <a:noAutofit/>
          </a:bodyPr>
          <a:lstStyle/>
          <a:p>
            <a:pPr lvl="0" algn="ctr" defTabSz="800100" rtl="1">
              <a:lnSpc>
                <a:spcPct val="90000"/>
              </a:lnSpc>
              <a:spcBef>
                <a:spcPct val="0"/>
              </a:spcBef>
              <a:spcAft>
                <a:spcPct val="35000"/>
              </a:spcAft>
            </a:pPr>
            <a:r>
              <a:rPr lang="ar-EG" sz="1800" kern="1200" dirty="0" smtClean="0">
                <a:latin typeface="Calibri Light" panose="020F0302020204030204" pitchFamily="34" charset="0"/>
              </a:rPr>
              <a:t>التقرير الأوّلي</a:t>
            </a:r>
            <a:endParaRPr lang="ar-EG" sz="1800" kern="1200" dirty="0">
              <a:latin typeface="Calibri Light" panose="020F0302020204030204" pitchFamily="34" charset="0"/>
            </a:endParaRPr>
          </a:p>
        </p:txBody>
      </p:sp>
      <p:sp>
        <p:nvSpPr>
          <p:cNvPr id="12" name="Freeform 11"/>
          <p:cNvSpPr/>
          <p:nvPr/>
        </p:nvSpPr>
        <p:spPr>
          <a:xfrm>
            <a:off x="2620942" y="2390855"/>
            <a:ext cx="1621234" cy="950318"/>
          </a:xfrm>
          <a:custGeom>
            <a:avLst/>
            <a:gdLst>
              <a:gd name="connsiteX0" fmla="*/ 0 w 1621234"/>
              <a:gd name="connsiteY0" fmla="*/ 80365 h 803649"/>
              <a:gd name="connsiteX1" fmla="*/ 80365 w 1621234"/>
              <a:gd name="connsiteY1" fmla="*/ 0 h 803649"/>
              <a:gd name="connsiteX2" fmla="*/ 1540869 w 1621234"/>
              <a:gd name="connsiteY2" fmla="*/ 0 h 803649"/>
              <a:gd name="connsiteX3" fmla="*/ 1621234 w 1621234"/>
              <a:gd name="connsiteY3" fmla="*/ 80365 h 803649"/>
              <a:gd name="connsiteX4" fmla="*/ 1621234 w 1621234"/>
              <a:gd name="connsiteY4" fmla="*/ 723284 h 803649"/>
              <a:gd name="connsiteX5" fmla="*/ 1540869 w 1621234"/>
              <a:gd name="connsiteY5" fmla="*/ 803649 h 803649"/>
              <a:gd name="connsiteX6" fmla="*/ 80365 w 1621234"/>
              <a:gd name="connsiteY6" fmla="*/ 803649 h 803649"/>
              <a:gd name="connsiteX7" fmla="*/ 0 w 1621234"/>
              <a:gd name="connsiteY7" fmla="*/ 723284 h 803649"/>
              <a:gd name="connsiteX8" fmla="*/ 0 w 1621234"/>
              <a:gd name="connsiteY8" fmla="*/ 80365 h 803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1234" h="803649">
                <a:moveTo>
                  <a:pt x="0" y="80365"/>
                </a:moveTo>
                <a:cubicBezTo>
                  <a:pt x="0" y="35981"/>
                  <a:pt x="35981" y="0"/>
                  <a:pt x="80365" y="0"/>
                </a:cubicBezTo>
                <a:lnTo>
                  <a:pt x="1540869" y="0"/>
                </a:lnTo>
                <a:cubicBezTo>
                  <a:pt x="1585253" y="0"/>
                  <a:pt x="1621234" y="35981"/>
                  <a:pt x="1621234" y="80365"/>
                </a:cubicBezTo>
                <a:lnTo>
                  <a:pt x="1621234" y="723284"/>
                </a:lnTo>
                <a:cubicBezTo>
                  <a:pt x="1621234" y="767668"/>
                  <a:pt x="1585253" y="803649"/>
                  <a:pt x="1540869" y="803649"/>
                </a:cubicBezTo>
                <a:lnTo>
                  <a:pt x="80365" y="803649"/>
                </a:lnTo>
                <a:cubicBezTo>
                  <a:pt x="35981" y="803649"/>
                  <a:pt x="0" y="767668"/>
                  <a:pt x="0" y="723284"/>
                </a:cubicBezTo>
                <a:lnTo>
                  <a:pt x="0" y="80365"/>
                </a:lnTo>
                <a:close/>
              </a:path>
            </a:pathLst>
          </a:custGeom>
          <a:solidFill>
            <a:srgbClr val="0070C0"/>
          </a:solidFill>
        </p:spPr>
        <p:style>
          <a:lnRef idx="3">
            <a:schemeClr val="lt1">
              <a:hueOff val="0"/>
              <a:satOff val="0"/>
              <a:lumOff val="0"/>
              <a:alphaOff val="0"/>
            </a:schemeClr>
          </a:lnRef>
          <a:fillRef idx="1">
            <a:schemeClr val="accent4">
              <a:alpha val="90000"/>
              <a:hueOff val="0"/>
              <a:satOff val="0"/>
              <a:lumOff val="0"/>
              <a:alphaOff val="-26667"/>
            </a:schemeClr>
          </a:fillRef>
          <a:effectRef idx="1">
            <a:schemeClr val="accent4">
              <a:alpha val="90000"/>
              <a:hueOff val="0"/>
              <a:satOff val="0"/>
              <a:lumOff val="0"/>
              <a:alphaOff val="-26667"/>
            </a:schemeClr>
          </a:effectRef>
          <a:fontRef idx="minor">
            <a:schemeClr val="lt1"/>
          </a:fontRef>
        </p:style>
        <p:txBody>
          <a:bodyPr spcFirstLastPara="0" vert="horz" wrap="square" lIns="46398" tIns="46398" rIns="46398" bIns="46398" numCol="1" spcCol="1270" anchor="ctr" anchorCtr="0">
            <a:noAutofit/>
          </a:bodyPr>
          <a:lstStyle/>
          <a:p>
            <a:pPr lvl="0" algn="ctr" defTabSz="800100" rtl="1">
              <a:lnSpc>
                <a:spcPct val="90000"/>
              </a:lnSpc>
              <a:spcBef>
                <a:spcPct val="0"/>
              </a:spcBef>
              <a:spcAft>
                <a:spcPct val="35000"/>
              </a:spcAft>
            </a:pPr>
            <a:r>
              <a:rPr lang="ar-EG" sz="1800" kern="1200" dirty="0" smtClean="0">
                <a:latin typeface="Calibri Light" panose="020F0302020204030204" pitchFamily="34" charset="0"/>
              </a:rPr>
              <a:t>3. </a:t>
            </a:r>
            <a:r>
              <a:rPr lang="ar-EG" dirty="0">
                <a:latin typeface="Calibri Light" panose="020F0302020204030204" pitchFamily="34" charset="0"/>
              </a:rPr>
              <a:t>وضع </a:t>
            </a:r>
            <a:r>
              <a:rPr lang="ar-EG" dirty="0" smtClean="0">
                <a:latin typeface="Calibri Light" panose="020F0302020204030204" pitchFamily="34" charset="0"/>
              </a:rPr>
              <a:t>تحليل لخطط </a:t>
            </a:r>
            <a:r>
              <a:rPr lang="ar-EG" dirty="0">
                <a:latin typeface="Calibri Light" panose="020F0302020204030204" pitchFamily="34" charset="0"/>
              </a:rPr>
              <a:t>العمل</a:t>
            </a:r>
            <a:endParaRPr lang="ar-EG" sz="1800" kern="1200" dirty="0">
              <a:latin typeface="Calibri Light" panose="020F0302020204030204" pitchFamily="34" charset="0"/>
            </a:endParaRPr>
          </a:p>
        </p:txBody>
      </p:sp>
      <p:sp>
        <p:nvSpPr>
          <p:cNvPr id="13" name="Right Arrow 12"/>
          <p:cNvSpPr/>
          <p:nvPr/>
        </p:nvSpPr>
        <p:spPr>
          <a:xfrm rot="5400000">
            <a:off x="5050608" y="3443111"/>
            <a:ext cx="458317" cy="473207"/>
          </a:xfrm>
          <a:prstGeom prst="rightArrow">
            <a:avLst>
              <a:gd name="adj1" fmla="val 66700"/>
              <a:gd name="adj2" fmla="val 50000"/>
            </a:avLst>
          </a:prstGeom>
          <a:solidFill>
            <a:srgbClr val="0070C0"/>
          </a:solidFill>
        </p:spPr>
        <p:style>
          <a:lnRef idx="0">
            <a:schemeClr val="accent4">
              <a:shade val="90000"/>
              <a:hueOff val="-38768"/>
              <a:satOff val="-883"/>
              <a:lumOff val="16570"/>
              <a:alphaOff val="0"/>
            </a:schemeClr>
          </a:lnRef>
          <a:fillRef idx="1">
            <a:schemeClr val="accent4">
              <a:shade val="90000"/>
              <a:hueOff val="-38768"/>
              <a:satOff val="-883"/>
              <a:lumOff val="16570"/>
              <a:alphaOff val="0"/>
            </a:schemeClr>
          </a:fillRef>
          <a:effectRef idx="1">
            <a:schemeClr val="accent4">
              <a:shade val="90000"/>
              <a:hueOff val="-38768"/>
              <a:satOff val="-883"/>
              <a:lumOff val="16570"/>
              <a:alphaOff val="0"/>
            </a:schemeClr>
          </a:effectRef>
          <a:fontRef idx="minor">
            <a:schemeClr val="lt1"/>
          </a:fontRef>
        </p:style>
      </p:sp>
      <p:sp>
        <p:nvSpPr>
          <p:cNvPr id="14" name="Freeform 13"/>
          <p:cNvSpPr/>
          <p:nvPr/>
        </p:nvSpPr>
        <p:spPr>
          <a:xfrm>
            <a:off x="2620942" y="4092298"/>
            <a:ext cx="1621234" cy="1135357"/>
          </a:xfrm>
          <a:custGeom>
            <a:avLst/>
            <a:gdLst>
              <a:gd name="connsiteX0" fmla="*/ 0 w 1621234"/>
              <a:gd name="connsiteY0" fmla="*/ 95295 h 952945"/>
              <a:gd name="connsiteX1" fmla="*/ 95295 w 1621234"/>
              <a:gd name="connsiteY1" fmla="*/ 0 h 952945"/>
              <a:gd name="connsiteX2" fmla="*/ 1525940 w 1621234"/>
              <a:gd name="connsiteY2" fmla="*/ 0 h 952945"/>
              <a:gd name="connsiteX3" fmla="*/ 1621235 w 1621234"/>
              <a:gd name="connsiteY3" fmla="*/ 95295 h 952945"/>
              <a:gd name="connsiteX4" fmla="*/ 1621234 w 1621234"/>
              <a:gd name="connsiteY4" fmla="*/ 857651 h 952945"/>
              <a:gd name="connsiteX5" fmla="*/ 1525939 w 1621234"/>
              <a:gd name="connsiteY5" fmla="*/ 952946 h 952945"/>
              <a:gd name="connsiteX6" fmla="*/ 95295 w 1621234"/>
              <a:gd name="connsiteY6" fmla="*/ 952945 h 952945"/>
              <a:gd name="connsiteX7" fmla="*/ 0 w 1621234"/>
              <a:gd name="connsiteY7" fmla="*/ 857650 h 952945"/>
              <a:gd name="connsiteX8" fmla="*/ 0 w 1621234"/>
              <a:gd name="connsiteY8" fmla="*/ 95295 h 9529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1234" h="952945">
                <a:moveTo>
                  <a:pt x="0" y="95295"/>
                </a:moveTo>
                <a:cubicBezTo>
                  <a:pt x="0" y="42665"/>
                  <a:pt x="42665" y="0"/>
                  <a:pt x="95295" y="0"/>
                </a:cubicBezTo>
                <a:lnTo>
                  <a:pt x="1525940" y="0"/>
                </a:lnTo>
                <a:cubicBezTo>
                  <a:pt x="1578570" y="0"/>
                  <a:pt x="1621235" y="42665"/>
                  <a:pt x="1621235" y="95295"/>
                </a:cubicBezTo>
                <a:cubicBezTo>
                  <a:pt x="1621235" y="349414"/>
                  <a:pt x="1621234" y="603532"/>
                  <a:pt x="1621234" y="857651"/>
                </a:cubicBezTo>
                <a:cubicBezTo>
                  <a:pt x="1621234" y="910281"/>
                  <a:pt x="1578569" y="952946"/>
                  <a:pt x="1525939" y="952946"/>
                </a:cubicBezTo>
                <a:lnTo>
                  <a:pt x="95295" y="952945"/>
                </a:lnTo>
                <a:cubicBezTo>
                  <a:pt x="42665" y="952945"/>
                  <a:pt x="0" y="910280"/>
                  <a:pt x="0" y="857650"/>
                </a:cubicBezTo>
                <a:lnTo>
                  <a:pt x="0" y="95295"/>
                </a:lnTo>
                <a:close/>
              </a:path>
            </a:pathLst>
          </a:custGeom>
          <a:solidFill>
            <a:schemeClr val="accent4">
              <a:lumMod val="40000"/>
              <a:lumOff val="60000"/>
              <a:alpha val="90000"/>
            </a:schemeClr>
          </a:solidFill>
          <a:ln>
            <a:solidFill>
              <a:schemeClr val="bg1">
                <a:lumMod val="95000"/>
                <a:alpha val="90000"/>
              </a:schemeClr>
            </a:solidFill>
            <a:prstDash val="solid"/>
          </a:ln>
          <a:effectLst>
            <a:outerShdw blurRad="50800" dist="38100" dir="2700000" algn="tl" rotWithShape="0">
              <a:prstClr val="black">
                <a:alpha val="40000"/>
              </a:prstClr>
            </a:outerShdw>
          </a:effectLst>
        </p:spPr>
        <p:style>
          <a:lnRef idx="2">
            <a:scrgbClr r="0" g="0" b="0"/>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50771" tIns="50771" rIns="50771" bIns="50771" numCol="1" spcCol="1270" anchor="ctr" anchorCtr="0">
            <a:noAutofit/>
          </a:bodyPr>
          <a:lstStyle/>
          <a:p>
            <a:pPr lvl="0" algn="ctr" defTabSz="800100" rtl="1">
              <a:lnSpc>
                <a:spcPct val="90000"/>
              </a:lnSpc>
              <a:spcBef>
                <a:spcPct val="0"/>
              </a:spcBef>
              <a:spcAft>
                <a:spcPct val="35000"/>
              </a:spcAft>
            </a:pPr>
            <a:r>
              <a:rPr lang="ar-EG" sz="1800" kern="1200" dirty="0" smtClean="0">
                <a:latin typeface="Calibri Light" panose="020F0302020204030204" pitchFamily="34" charset="0"/>
              </a:rPr>
              <a:t>التقرير النهائي وخطة العمل</a:t>
            </a:r>
            <a:endParaRPr lang="ar-EG" sz="1800" kern="1200" dirty="0">
              <a:latin typeface="Calibri Light" panose="020F0302020204030204" pitchFamily="34" charset="0"/>
            </a:endParaRPr>
          </a:p>
        </p:txBody>
      </p:sp>
      <p:sp>
        <p:nvSpPr>
          <p:cNvPr id="15" name="Freeform 14"/>
          <p:cNvSpPr/>
          <p:nvPr/>
        </p:nvSpPr>
        <p:spPr>
          <a:xfrm>
            <a:off x="772734" y="2390855"/>
            <a:ext cx="1621234" cy="950318"/>
          </a:xfrm>
          <a:custGeom>
            <a:avLst/>
            <a:gdLst>
              <a:gd name="connsiteX0" fmla="*/ 0 w 1621234"/>
              <a:gd name="connsiteY0" fmla="*/ 80365 h 803649"/>
              <a:gd name="connsiteX1" fmla="*/ 80365 w 1621234"/>
              <a:gd name="connsiteY1" fmla="*/ 0 h 803649"/>
              <a:gd name="connsiteX2" fmla="*/ 1540869 w 1621234"/>
              <a:gd name="connsiteY2" fmla="*/ 0 h 803649"/>
              <a:gd name="connsiteX3" fmla="*/ 1621234 w 1621234"/>
              <a:gd name="connsiteY3" fmla="*/ 80365 h 803649"/>
              <a:gd name="connsiteX4" fmla="*/ 1621234 w 1621234"/>
              <a:gd name="connsiteY4" fmla="*/ 723284 h 803649"/>
              <a:gd name="connsiteX5" fmla="*/ 1540869 w 1621234"/>
              <a:gd name="connsiteY5" fmla="*/ 803649 h 803649"/>
              <a:gd name="connsiteX6" fmla="*/ 80365 w 1621234"/>
              <a:gd name="connsiteY6" fmla="*/ 803649 h 803649"/>
              <a:gd name="connsiteX7" fmla="*/ 0 w 1621234"/>
              <a:gd name="connsiteY7" fmla="*/ 723284 h 803649"/>
              <a:gd name="connsiteX8" fmla="*/ 0 w 1621234"/>
              <a:gd name="connsiteY8" fmla="*/ 80365 h 803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1234" h="803649">
                <a:moveTo>
                  <a:pt x="0" y="80365"/>
                </a:moveTo>
                <a:cubicBezTo>
                  <a:pt x="0" y="35981"/>
                  <a:pt x="35981" y="0"/>
                  <a:pt x="80365" y="0"/>
                </a:cubicBezTo>
                <a:lnTo>
                  <a:pt x="1540869" y="0"/>
                </a:lnTo>
                <a:cubicBezTo>
                  <a:pt x="1585253" y="0"/>
                  <a:pt x="1621234" y="35981"/>
                  <a:pt x="1621234" y="80365"/>
                </a:cubicBezTo>
                <a:lnTo>
                  <a:pt x="1621234" y="723284"/>
                </a:lnTo>
                <a:cubicBezTo>
                  <a:pt x="1621234" y="767668"/>
                  <a:pt x="1585253" y="803649"/>
                  <a:pt x="1540869" y="803649"/>
                </a:cubicBezTo>
                <a:lnTo>
                  <a:pt x="80365" y="803649"/>
                </a:lnTo>
                <a:cubicBezTo>
                  <a:pt x="35981" y="803649"/>
                  <a:pt x="0" y="767668"/>
                  <a:pt x="0" y="723284"/>
                </a:cubicBezTo>
                <a:lnTo>
                  <a:pt x="0" y="80365"/>
                </a:lnTo>
                <a:close/>
              </a:path>
            </a:pathLst>
          </a:custGeom>
          <a:solidFill>
            <a:srgbClr val="0070C0"/>
          </a:solidFill>
        </p:spPr>
        <p:style>
          <a:lnRef idx="3">
            <a:schemeClr val="lt1">
              <a:hueOff val="0"/>
              <a:satOff val="0"/>
              <a:lumOff val="0"/>
              <a:alphaOff val="0"/>
            </a:schemeClr>
          </a:lnRef>
          <a:fillRef idx="1">
            <a:schemeClr val="accent4">
              <a:alpha val="90000"/>
              <a:hueOff val="0"/>
              <a:satOff val="0"/>
              <a:lumOff val="0"/>
              <a:alphaOff val="-40000"/>
            </a:schemeClr>
          </a:fillRef>
          <a:effectRef idx="1">
            <a:schemeClr val="accent4">
              <a:alpha val="90000"/>
              <a:hueOff val="0"/>
              <a:satOff val="0"/>
              <a:lumOff val="0"/>
              <a:alphaOff val="-40000"/>
            </a:schemeClr>
          </a:effectRef>
          <a:fontRef idx="minor">
            <a:schemeClr val="lt1"/>
          </a:fontRef>
        </p:style>
        <p:txBody>
          <a:bodyPr spcFirstLastPara="0" vert="horz" wrap="square" lIns="46398" tIns="46398" rIns="46398" bIns="46398" numCol="1" spcCol="1270" anchor="ctr" anchorCtr="0">
            <a:noAutofit/>
          </a:bodyPr>
          <a:lstStyle/>
          <a:p>
            <a:pPr lvl="0" algn="ctr" defTabSz="800100" rtl="1">
              <a:lnSpc>
                <a:spcPct val="90000"/>
              </a:lnSpc>
              <a:spcBef>
                <a:spcPct val="0"/>
              </a:spcBef>
              <a:spcAft>
                <a:spcPct val="35000"/>
              </a:spcAft>
            </a:pPr>
            <a:r>
              <a:rPr lang="ar-EG" sz="1800" kern="1200" dirty="0" smtClean="0">
                <a:latin typeface="Calibri Light" panose="020F0302020204030204" pitchFamily="34" charset="0"/>
              </a:rPr>
              <a:t>4. المراقبة</a:t>
            </a:r>
            <a:endParaRPr lang="ar-EG" sz="1800" kern="1200" dirty="0">
              <a:latin typeface="Calibri Light" panose="020F0302020204030204" pitchFamily="34" charset="0"/>
            </a:endParaRPr>
          </a:p>
        </p:txBody>
      </p:sp>
      <p:sp>
        <p:nvSpPr>
          <p:cNvPr id="16" name="Right Arrow 15"/>
          <p:cNvSpPr/>
          <p:nvPr/>
        </p:nvSpPr>
        <p:spPr>
          <a:xfrm rot="5400000">
            <a:off x="6898815" y="3443111"/>
            <a:ext cx="458317" cy="473207"/>
          </a:xfrm>
          <a:prstGeom prst="rightArrow">
            <a:avLst>
              <a:gd name="adj1" fmla="val 66700"/>
              <a:gd name="adj2" fmla="val 50000"/>
            </a:avLst>
          </a:prstGeom>
          <a:solidFill>
            <a:srgbClr val="0070C0"/>
          </a:solidFill>
        </p:spPr>
        <p:style>
          <a:lnRef idx="0">
            <a:schemeClr val="accent4">
              <a:shade val="90000"/>
              <a:hueOff val="-58152"/>
              <a:satOff val="-1325"/>
              <a:lumOff val="24855"/>
              <a:alphaOff val="0"/>
            </a:schemeClr>
          </a:lnRef>
          <a:fillRef idx="1">
            <a:schemeClr val="accent4">
              <a:shade val="90000"/>
              <a:hueOff val="-58152"/>
              <a:satOff val="-1325"/>
              <a:lumOff val="24855"/>
              <a:alphaOff val="0"/>
            </a:schemeClr>
          </a:fillRef>
          <a:effectRef idx="1">
            <a:schemeClr val="accent4">
              <a:shade val="90000"/>
              <a:hueOff val="-58152"/>
              <a:satOff val="-1325"/>
              <a:lumOff val="24855"/>
              <a:alphaOff val="0"/>
            </a:schemeClr>
          </a:effectRef>
          <a:fontRef idx="minor">
            <a:schemeClr val="lt1"/>
          </a:fontRef>
        </p:style>
      </p:sp>
      <p:sp>
        <p:nvSpPr>
          <p:cNvPr id="17" name="Freeform 16"/>
          <p:cNvSpPr/>
          <p:nvPr/>
        </p:nvSpPr>
        <p:spPr>
          <a:xfrm>
            <a:off x="772734" y="4077072"/>
            <a:ext cx="1621234" cy="1135357"/>
          </a:xfrm>
          <a:custGeom>
            <a:avLst/>
            <a:gdLst>
              <a:gd name="connsiteX0" fmla="*/ 0 w 1621234"/>
              <a:gd name="connsiteY0" fmla="*/ 86672 h 866724"/>
              <a:gd name="connsiteX1" fmla="*/ 86672 w 1621234"/>
              <a:gd name="connsiteY1" fmla="*/ 0 h 866724"/>
              <a:gd name="connsiteX2" fmla="*/ 1534562 w 1621234"/>
              <a:gd name="connsiteY2" fmla="*/ 0 h 866724"/>
              <a:gd name="connsiteX3" fmla="*/ 1621234 w 1621234"/>
              <a:gd name="connsiteY3" fmla="*/ 86672 h 866724"/>
              <a:gd name="connsiteX4" fmla="*/ 1621234 w 1621234"/>
              <a:gd name="connsiteY4" fmla="*/ 780052 h 866724"/>
              <a:gd name="connsiteX5" fmla="*/ 1534562 w 1621234"/>
              <a:gd name="connsiteY5" fmla="*/ 866724 h 866724"/>
              <a:gd name="connsiteX6" fmla="*/ 86672 w 1621234"/>
              <a:gd name="connsiteY6" fmla="*/ 866724 h 866724"/>
              <a:gd name="connsiteX7" fmla="*/ 0 w 1621234"/>
              <a:gd name="connsiteY7" fmla="*/ 780052 h 866724"/>
              <a:gd name="connsiteX8" fmla="*/ 0 w 1621234"/>
              <a:gd name="connsiteY8" fmla="*/ 86672 h 866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1234" h="866724">
                <a:moveTo>
                  <a:pt x="0" y="86672"/>
                </a:moveTo>
                <a:cubicBezTo>
                  <a:pt x="0" y="38804"/>
                  <a:pt x="38804" y="0"/>
                  <a:pt x="86672" y="0"/>
                </a:cubicBezTo>
                <a:lnTo>
                  <a:pt x="1534562" y="0"/>
                </a:lnTo>
                <a:cubicBezTo>
                  <a:pt x="1582430" y="0"/>
                  <a:pt x="1621234" y="38804"/>
                  <a:pt x="1621234" y="86672"/>
                </a:cubicBezTo>
                <a:lnTo>
                  <a:pt x="1621234" y="780052"/>
                </a:lnTo>
                <a:cubicBezTo>
                  <a:pt x="1621234" y="827920"/>
                  <a:pt x="1582430" y="866724"/>
                  <a:pt x="1534562" y="866724"/>
                </a:cubicBezTo>
                <a:lnTo>
                  <a:pt x="86672" y="866724"/>
                </a:lnTo>
                <a:cubicBezTo>
                  <a:pt x="38804" y="866724"/>
                  <a:pt x="0" y="827920"/>
                  <a:pt x="0" y="780052"/>
                </a:cubicBezTo>
                <a:lnTo>
                  <a:pt x="0" y="86672"/>
                </a:lnTo>
                <a:close/>
              </a:path>
            </a:pathLst>
          </a:custGeom>
          <a:solidFill>
            <a:schemeClr val="accent4">
              <a:lumMod val="40000"/>
              <a:lumOff val="60000"/>
              <a:alpha val="90000"/>
            </a:schemeClr>
          </a:solidFill>
          <a:ln>
            <a:solidFill>
              <a:schemeClr val="bg1">
                <a:lumMod val="95000"/>
                <a:alpha val="90000"/>
              </a:schemeClr>
            </a:solidFill>
            <a:prstDash val="solid"/>
          </a:ln>
          <a:effectLst>
            <a:outerShdw blurRad="50800" dist="38100" dir="2700000" algn="tl" rotWithShape="0">
              <a:prstClr val="black">
                <a:alpha val="40000"/>
              </a:prstClr>
            </a:outerShdw>
          </a:effectLst>
        </p:spPr>
        <p:style>
          <a:lnRef idx="2">
            <a:scrgbClr r="0" g="0" b="0"/>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8245" tIns="48245" rIns="48245" bIns="48245" numCol="1" spcCol="1270" anchor="ctr" anchorCtr="0">
            <a:noAutofit/>
          </a:bodyPr>
          <a:lstStyle/>
          <a:p>
            <a:pPr lvl="0" algn="ctr" defTabSz="800100" rtl="1">
              <a:lnSpc>
                <a:spcPct val="90000"/>
              </a:lnSpc>
              <a:spcBef>
                <a:spcPct val="0"/>
              </a:spcBef>
              <a:spcAft>
                <a:spcPct val="35000"/>
              </a:spcAft>
            </a:pPr>
            <a:r>
              <a:rPr lang="ar-EG" sz="1800" kern="1200" dirty="0" smtClean="0">
                <a:latin typeface="Calibri Light" panose="020F0302020204030204" pitchFamily="34" charset="0"/>
              </a:rPr>
              <a:t>تقارير ربع سنوية إلى HCT</a:t>
            </a:r>
            <a:endParaRPr lang="ar-EG" sz="1800" kern="1200" dirty="0">
              <a:latin typeface="Calibri Light" panose="020F0302020204030204" pitchFamily="34" charset="0"/>
            </a:endParaRPr>
          </a:p>
        </p:txBody>
      </p:sp>
      <p:sp>
        <p:nvSpPr>
          <p:cNvPr id="18" name="Freeform 17"/>
          <p:cNvSpPr/>
          <p:nvPr/>
        </p:nvSpPr>
        <p:spPr>
          <a:xfrm rot="16200000">
            <a:off x="7871362" y="2641807"/>
            <a:ext cx="950318" cy="414028"/>
          </a:xfrm>
          <a:custGeom>
            <a:avLst/>
            <a:gdLst>
              <a:gd name="connsiteX0" fmla="*/ 0 w 1621234"/>
              <a:gd name="connsiteY0" fmla="*/ 80365 h 803649"/>
              <a:gd name="connsiteX1" fmla="*/ 80365 w 1621234"/>
              <a:gd name="connsiteY1" fmla="*/ 0 h 803649"/>
              <a:gd name="connsiteX2" fmla="*/ 1540869 w 1621234"/>
              <a:gd name="connsiteY2" fmla="*/ 0 h 803649"/>
              <a:gd name="connsiteX3" fmla="*/ 1621234 w 1621234"/>
              <a:gd name="connsiteY3" fmla="*/ 80365 h 803649"/>
              <a:gd name="connsiteX4" fmla="*/ 1621234 w 1621234"/>
              <a:gd name="connsiteY4" fmla="*/ 723284 h 803649"/>
              <a:gd name="connsiteX5" fmla="*/ 1540869 w 1621234"/>
              <a:gd name="connsiteY5" fmla="*/ 803649 h 803649"/>
              <a:gd name="connsiteX6" fmla="*/ 80365 w 1621234"/>
              <a:gd name="connsiteY6" fmla="*/ 803649 h 803649"/>
              <a:gd name="connsiteX7" fmla="*/ 0 w 1621234"/>
              <a:gd name="connsiteY7" fmla="*/ 723284 h 803649"/>
              <a:gd name="connsiteX8" fmla="*/ 0 w 1621234"/>
              <a:gd name="connsiteY8" fmla="*/ 80365 h 803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1234" h="803649">
                <a:moveTo>
                  <a:pt x="0" y="80365"/>
                </a:moveTo>
                <a:cubicBezTo>
                  <a:pt x="0" y="35981"/>
                  <a:pt x="35981" y="0"/>
                  <a:pt x="80365" y="0"/>
                </a:cubicBezTo>
                <a:lnTo>
                  <a:pt x="1540869" y="0"/>
                </a:lnTo>
                <a:cubicBezTo>
                  <a:pt x="1585253" y="0"/>
                  <a:pt x="1621234" y="35981"/>
                  <a:pt x="1621234" y="80365"/>
                </a:cubicBezTo>
                <a:lnTo>
                  <a:pt x="1621234" y="723284"/>
                </a:lnTo>
                <a:cubicBezTo>
                  <a:pt x="1621234" y="767668"/>
                  <a:pt x="1585253" y="803649"/>
                  <a:pt x="1540869" y="803649"/>
                </a:cubicBezTo>
                <a:lnTo>
                  <a:pt x="80365" y="803649"/>
                </a:lnTo>
                <a:cubicBezTo>
                  <a:pt x="35981" y="803649"/>
                  <a:pt x="0" y="767668"/>
                  <a:pt x="0" y="723284"/>
                </a:cubicBezTo>
                <a:lnTo>
                  <a:pt x="0" y="80365"/>
                </a:lnTo>
                <a:close/>
              </a:path>
            </a:pathLst>
          </a:custGeom>
          <a:solidFill>
            <a:srgbClr val="0070C0"/>
          </a:solidFill>
        </p:spPr>
        <p:style>
          <a:lnRef idx="3">
            <a:schemeClr val="lt1">
              <a:hueOff val="0"/>
              <a:satOff val="0"/>
              <a:lumOff val="0"/>
              <a:alphaOff val="0"/>
            </a:schemeClr>
          </a:lnRef>
          <a:fillRef idx="1">
            <a:schemeClr val="accent4">
              <a:alpha val="90000"/>
              <a:hueOff val="0"/>
              <a:satOff val="0"/>
              <a:lumOff val="0"/>
              <a:alphaOff val="0"/>
            </a:schemeClr>
          </a:fillRef>
          <a:effectRef idx="1">
            <a:schemeClr val="accent4">
              <a:alpha val="90000"/>
              <a:hueOff val="0"/>
              <a:satOff val="0"/>
              <a:lumOff val="0"/>
              <a:alphaOff val="0"/>
            </a:schemeClr>
          </a:effectRef>
          <a:fontRef idx="minor">
            <a:schemeClr val="lt1"/>
          </a:fontRef>
        </p:style>
        <p:txBody>
          <a:bodyPr spcFirstLastPara="0" vert="horz" wrap="square" lIns="46398" tIns="46398" rIns="46398" bIns="46398" numCol="1" spcCol="1270" anchor="ctr" anchorCtr="0">
            <a:noAutofit/>
          </a:bodyPr>
          <a:lstStyle/>
          <a:p>
            <a:pPr lvl="0" algn="ctr" defTabSz="800100" rtl="1">
              <a:lnSpc>
                <a:spcPct val="90000"/>
              </a:lnSpc>
              <a:spcBef>
                <a:spcPct val="0"/>
              </a:spcBef>
              <a:spcAft>
                <a:spcPct val="35000"/>
              </a:spcAft>
            </a:pPr>
            <a:r>
              <a:rPr lang="ar-EG" sz="1800" kern="1200" dirty="0" smtClean="0">
                <a:latin typeface="Calibri Light" panose="020F0302020204030204" pitchFamily="34" charset="0"/>
              </a:rPr>
              <a:t>الخطوات</a:t>
            </a:r>
            <a:endParaRPr lang="ar-EG" sz="1800" kern="1200" dirty="0">
              <a:latin typeface="Calibri Light" panose="020F0302020204030204" pitchFamily="34" charset="0"/>
            </a:endParaRPr>
          </a:p>
        </p:txBody>
      </p:sp>
      <p:sp>
        <p:nvSpPr>
          <p:cNvPr id="20" name="Freeform 19"/>
          <p:cNvSpPr/>
          <p:nvPr/>
        </p:nvSpPr>
        <p:spPr>
          <a:xfrm rot="16200000">
            <a:off x="7781788" y="4453734"/>
            <a:ext cx="1136703" cy="414028"/>
          </a:xfrm>
          <a:custGeom>
            <a:avLst/>
            <a:gdLst>
              <a:gd name="connsiteX0" fmla="*/ 0 w 1621234"/>
              <a:gd name="connsiteY0" fmla="*/ 80365 h 803649"/>
              <a:gd name="connsiteX1" fmla="*/ 80365 w 1621234"/>
              <a:gd name="connsiteY1" fmla="*/ 0 h 803649"/>
              <a:gd name="connsiteX2" fmla="*/ 1540869 w 1621234"/>
              <a:gd name="connsiteY2" fmla="*/ 0 h 803649"/>
              <a:gd name="connsiteX3" fmla="*/ 1621234 w 1621234"/>
              <a:gd name="connsiteY3" fmla="*/ 80365 h 803649"/>
              <a:gd name="connsiteX4" fmla="*/ 1621234 w 1621234"/>
              <a:gd name="connsiteY4" fmla="*/ 723284 h 803649"/>
              <a:gd name="connsiteX5" fmla="*/ 1540869 w 1621234"/>
              <a:gd name="connsiteY5" fmla="*/ 803649 h 803649"/>
              <a:gd name="connsiteX6" fmla="*/ 80365 w 1621234"/>
              <a:gd name="connsiteY6" fmla="*/ 803649 h 803649"/>
              <a:gd name="connsiteX7" fmla="*/ 0 w 1621234"/>
              <a:gd name="connsiteY7" fmla="*/ 723284 h 803649"/>
              <a:gd name="connsiteX8" fmla="*/ 0 w 1621234"/>
              <a:gd name="connsiteY8" fmla="*/ 80365 h 803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1234" h="803649">
                <a:moveTo>
                  <a:pt x="0" y="80365"/>
                </a:moveTo>
                <a:cubicBezTo>
                  <a:pt x="0" y="35981"/>
                  <a:pt x="35981" y="0"/>
                  <a:pt x="80365" y="0"/>
                </a:cubicBezTo>
                <a:lnTo>
                  <a:pt x="1540869" y="0"/>
                </a:lnTo>
                <a:cubicBezTo>
                  <a:pt x="1585253" y="0"/>
                  <a:pt x="1621234" y="35981"/>
                  <a:pt x="1621234" y="80365"/>
                </a:cubicBezTo>
                <a:lnTo>
                  <a:pt x="1621234" y="723284"/>
                </a:lnTo>
                <a:cubicBezTo>
                  <a:pt x="1621234" y="767668"/>
                  <a:pt x="1585253" y="803649"/>
                  <a:pt x="1540869" y="803649"/>
                </a:cubicBezTo>
                <a:lnTo>
                  <a:pt x="80365" y="803649"/>
                </a:lnTo>
                <a:cubicBezTo>
                  <a:pt x="35981" y="803649"/>
                  <a:pt x="0" y="767668"/>
                  <a:pt x="0" y="723284"/>
                </a:cubicBezTo>
                <a:lnTo>
                  <a:pt x="0" y="80365"/>
                </a:lnTo>
                <a:close/>
              </a:path>
            </a:pathLst>
          </a:custGeom>
          <a:solidFill>
            <a:srgbClr val="0070C0"/>
          </a:solidFill>
        </p:spPr>
        <p:style>
          <a:lnRef idx="3">
            <a:schemeClr val="lt1">
              <a:hueOff val="0"/>
              <a:satOff val="0"/>
              <a:lumOff val="0"/>
              <a:alphaOff val="0"/>
            </a:schemeClr>
          </a:lnRef>
          <a:fillRef idx="1">
            <a:schemeClr val="accent4">
              <a:alpha val="90000"/>
              <a:hueOff val="0"/>
              <a:satOff val="0"/>
              <a:lumOff val="0"/>
              <a:alphaOff val="0"/>
            </a:schemeClr>
          </a:fillRef>
          <a:effectRef idx="1">
            <a:schemeClr val="accent4">
              <a:alpha val="90000"/>
              <a:hueOff val="0"/>
              <a:satOff val="0"/>
              <a:lumOff val="0"/>
              <a:alphaOff val="0"/>
            </a:schemeClr>
          </a:effectRef>
          <a:fontRef idx="minor">
            <a:schemeClr val="lt1"/>
          </a:fontRef>
        </p:style>
        <p:txBody>
          <a:bodyPr spcFirstLastPara="0" vert="horz" wrap="square" lIns="46398" tIns="46398" rIns="46398" bIns="46398" numCol="1" spcCol="1270" anchor="ctr" anchorCtr="0">
            <a:noAutofit/>
          </a:bodyPr>
          <a:lstStyle/>
          <a:p>
            <a:pPr lvl="0" algn="ctr" defTabSz="800100" rtl="1">
              <a:lnSpc>
                <a:spcPct val="90000"/>
              </a:lnSpc>
              <a:spcBef>
                <a:spcPct val="0"/>
              </a:spcBef>
              <a:spcAft>
                <a:spcPct val="35000"/>
              </a:spcAft>
            </a:pPr>
            <a:r>
              <a:rPr lang="ar-EG" sz="1800" kern="1200" dirty="0" smtClean="0">
                <a:latin typeface="Calibri Light" panose="020F0302020204030204" pitchFamily="34" charset="0"/>
              </a:rPr>
              <a:t>المخرجات</a:t>
            </a:r>
            <a:endParaRPr lang="ar-EG" sz="1800" kern="1200" dirty="0">
              <a:latin typeface="Calibri Light" panose="020F0302020204030204" pitchFamily="34" charset="0"/>
            </a:endParaRPr>
          </a:p>
        </p:txBody>
      </p:sp>
    </p:spTree>
    <p:extLst>
      <p:ext uri="{BB962C8B-B14F-4D97-AF65-F5344CB8AC3E}">
        <p14:creationId xmlns:p14="http://schemas.microsoft.com/office/powerpoint/2010/main" val="11852159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ar-EG" dirty="0" smtClean="0">
                <a:latin typeface="Arial" panose="020B0604020202020204" pitchFamily="34" charset="0"/>
              </a:rPr>
              <a:t>الخطوة الأولى: التخطيط</a:t>
            </a:r>
            <a:endParaRPr lang="ar-EG" dirty="0"/>
          </a:p>
        </p:txBody>
      </p:sp>
      <p:sp>
        <p:nvSpPr>
          <p:cNvPr id="3" name="Content Placeholder 2"/>
          <p:cNvSpPr>
            <a:spLocks noGrp="1"/>
          </p:cNvSpPr>
          <p:nvPr>
            <p:ph sz="quarter" idx="1"/>
          </p:nvPr>
        </p:nvSpPr>
        <p:spPr/>
        <p:txBody>
          <a:bodyPr>
            <a:normAutofit fontScale="92500" lnSpcReduction="20000"/>
          </a:bodyPr>
          <a:lstStyle/>
          <a:p>
            <a:pPr algn="r" rtl="1"/>
            <a:r>
              <a:rPr lang="ar-EG" sz="2600" dirty="0" smtClean="0">
                <a:solidFill>
                  <a:srgbClr val="056CB6"/>
                </a:solidFill>
                <a:latin typeface="Arial"/>
              </a:rPr>
              <a:t>قرار الفريق القطري للعمل الإنساني بشأن الإطار الزمني لمراقبة أداء التنسيق بين المجموعات (CCPM) والمشاركة</a:t>
            </a:r>
          </a:p>
          <a:p>
            <a:pPr algn="r" rtl="1"/>
            <a:r>
              <a:rPr lang="ar-EG" sz="2600" dirty="0" smtClean="0">
                <a:solidFill>
                  <a:srgbClr val="056CB6"/>
                </a:solidFill>
                <a:latin typeface="Arial"/>
              </a:rPr>
              <a:t>مناقشة فريق التنسيق المشترك بين المجموعات</a:t>
            </a:r>
          </a:p>
          <a:p>
            <a:pPr algn="r" rtl="1"/>
            <a:r>
              <a:rPr lang="ar-EG" sz="2600" dirty="0" smtClean="0">
                <a:solidFill>
                  <a:srgbClr val="056CB6"/>
                </a:solidFill>
                <a:latin typeface="Arial"/>
              </a:rPr>
              <a:t>تعقد كل مجموعة اجتماعًا للقيام بما يلي:</a:t>
            </a:r>
          </a:p>
          <a:p>
            <a:pPr lvl="1" algn="r" rtl="1"/>
            <a:r>
              <a:rPr lang="ar-EG" sz="2100" dirty="0" smtClean="0">
                <a:solidFill>
                  <a:srgbClr val="056CB6"/>
                </a:solidFill>
                <a:latin typeface="Arial"/>
              </a:rPr>
              <a:t>مناقشة الغرض من مراقبة أداء التنسيق بين المجموعات (CCPM) وعمليتها ومنهجيتها ومخرجاتها.</a:t>
            </a:r>
          </a:p>
          <a:p>
            <a:pPr lvl="1" algn="r" rtl="1"/>
            <a:r>
              <a:rPr lang="ar-EG" sz="2100" dirty="0" smtClean="0">
                <a:solidFill>
                  <a:srgbClr val="056CB6"/>
                </a:solidFill>
                <a:latin typeface="Arial"/>
              </a:rPr>
              <a:t>توضيح الإطار الزمني لكل من؛ </a:t>
            </a:r>
          </a:p>
          <a:p>
            <a:pPr lvl="2" algn="r" rtl="1"/>
            <a:r>
              <a:rPr lang="ar-EG" sz="1900" dirty="0" smtClean="0">
                <a:solidFill>
                  <a:srgbClr val="056CB6"/>
                </a:solidFill>
                <a:latin typeface="Arial"/>
              </a:rPr>
              <a:t>تاريخ بدء وانتهاء الدراسة الاستقصائية (&lt;أسبوعان تقريبًا)</a:t>
            </a:r>
          </a:p>
          <a:p>
            <a:pPr lvl="2" algn="r" rtl="1"/>
            <a:r>
              <a:rPr lang="ar-EG" sz="1900" dirty="0" smtClean="0">
                <a:solidFill>
                  <a:srgbClr val="056CB6"/>
                </a:solidFill>
                <a:latin typeface="Arial"/>
              </a:rPr>
              <a:t>تعميم تقرير أداء التنسيق الأوّلي</a:t>
            </a:r>
            <a:endParaRPr lang="ar-EG" sz="1900" dirty="0" smtClean="0">
              <a:solidFill>
                <a:srgbClr val="056CB6"/>
              </a:solidFill>
              <a:latin typeface="Arial"/>
              <a:ea typeface="ヒラギノ明朝 ProN W3"/>
            </a:endParaRPr>
          </a:p>
          <a:p>
            <a:pPr lvl="2" algn="r" rtl="1"/>
            <a:r>
              <a:rPr lang="ar-EG" sz="1900" dirty="0" smtClean="0">
                <a:solidFill>
                  <a:srgbClr val="056CB6"/>
                </a:solidFill>
                <a:latin typeface="Arial"/>
              </a:rPr>
              <a:t>اجتماع المجموعة لوضع الصيغة النهائية لتقرير أداء التنسيق (الوضع في السياق)، بما في ذلك وضع خطة العمل</a:t>
            </a:r>
          </a:p>
          <a:p>
            <a:pPr lvl="1" algn="r" rtl="1"/>
            <a:r>
              <a:rPr lang="ar-EG" sz="2100" dirty="0" smtClean="0">
                <a:solidFill>
                  <a:srgbClr val="056CB6"/>
                </a:solidFill>
                <a:latin typeface="Arial"/>
              </a:rPr>
              <a:t>توضيح دور الجهة الحكومية النظيرة</a:t>
            </a:r>
            <a:endParaRPr lang="ar-EG" sz="2100" dirty="0" smtClean="0">
              <a:solidFill>
                <a:srgbClr val="056CB6"/>
              </a:solidFill>
              <a:latin typeface="Arial"/>
              <a:ea typeface="ヒラギノ明朝 ProN W3"/>
            </a:endParaRPr>
          </a:p>
          <a:p>
            <a:pPr lvl="1" algn="r" rtl="1"/>
            <a:r>
              <a:rPr lang="ar-EG" sz="2100" dirty="0" smtClean="0">
                <a:solidFill>
                  <a:srgbClr val="056CB6"/>
                </a:solidFill>
                <a:latin typeface="Arial"/>
              </a:rPr>
              <a:t>الالتزام بمتابعة الإجراءات المتفق عليها لتحسين الأداء</a:t>
            </a:r>
          </a:p>
          <a:p>
            <a:pPr marL="274320" lvl="1" indent="0" rtl="1">
              <a:buNone/>
            </a:pPr>
            <a:endParaRPr lang="ar-EG" sz="2100" dirty="0" smtClean="0">
              <a:solidFill>
                <a:srgbClr val="056CB6"/>
              </a:solidFill>
              <a:latin typeface="Arial"/>
              <a:ea typeface="ヒラギノ明朝 ProN W3"/>
            </a:endParaRPr>
          </a:p>
          <a:p>
            <a:pPr algn="r" rtl="1"/>
            <a:r>
              <a:rPr lang="ar-EG" sz="2600" i="1" dirty="0" smtClean="0">
                <a:solidFill>
                  <a:srgbClr val="056CB6"/>
                </a:solidFill>
                <a:latin typeface="Arial"/>
              </a:rPr>
              <a:t>النتيجة الأولى: الاتفاق على التنفيذ والإطار الزمني</a:t>
            </a:r>
            <a:endParaRPr lang="ar-EG" sz="2600" i="1" dirty="0" smtClean="0">
              <a:solidFill>
                <a:srgbClr val="056CB6"/>
              </a:solidFill>
              <a:latin typeface="Arial"/>
              <a:ea typeface="ヒラギノ明朝 ProN W3"/>
            </a:endParaRPr>
          </a:p>
          <a:p>
            <a:pPr rtl="1"/>
            <a:endParaRPr lang="ar-EG" sz="2400" dirty="0" smtClean="0">
              <a:solidFill>
                <a:srgbClr val="056CB6"/>
              </a:solidFill>
              <a:latin typeface="Arial"/>
              <a:ea typeface="ヒラギノ明朝 ProN W3"/>
            </a:endParaRPr>
          </a:p>
          <a:p>
            <a:pPr rtl="1"/>
            <a:endParaRPr lang="ar-EG" dirty="0"/>
          </a:p>
        </p:txBody>
      </p:sp>
    </p:spTree>
    <p:extLst>
      <p:ext uri="{BB962C8B-B14F-4D97-AF65-F5344CB8AC3E}">
        <p14:creationId xmlns:p14="http://schemas.microsoft.com/office/powerpoint/2010/main" val="223694804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themeOverride>
</file>

<file path=docProps/app.xml><?xml version="1.0" encoding="utf-8"?>
<Properties xmlns="http://schemas.openxmlformats.org/officeDocument/2006/extended-properties" xmlns:vt="http://schemas.openxmlformats.org/officeDocument/2006/docPropsVTypes">
  <Template/>
  <TotalTime>19172</TotalTime>
  <Words>1696</Words>
  <Application>Microsoft Office PowerPoint</Application>
  <PresentationFormat>On-screen Show (4:3)</PresentationFormat>
  <Paragraphs>191</Paragraphs>
  <Slides>16</Slides>
  <Notes>15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Calibri</vt:lpstr>
      <vt:lpstr>Calibri Light</vt:lpstr>
      <vt:lpstr>Georgia</vt:lpstr>
      <vt:lpstr>Times New Roman</vt:lpstr>
      <vt:lpstr>Wingdings</vt:lpstr>
      <vt:lpstr>Wingdings 2</vt:lpstr>
      <vt:lpstr>ヒラギノ明朝 ProN W3</vt:lpstr>
      <vt:lpstr>Civic</vt:lpstr>
      <vt:lpstr>مراقبة أداء التنسيق بين المجموعات/ القطاعات</vt:lpstr>
      <vt:lpstr>ما المقصود بمراقبة أداء التنسيق بين المجموعات (CCPM)؟</vt:lpstr>
      <vt:lpstr>من أين تأتي مراقبة أداء التنسيق بين المجموعات؟</vt:lpstr>
      <vt:lpstr>لماذا يتم مراقبة أداء التنسيق بين المجموعات؟</vt:lpstr>
      <vt:lpstr>مراقبة أداء التنسيق بين المجموعات ليس دورها...</vt:lpstr>
      <vt:lpstr>متى يتم تنفيذ مراقبة أداء التنسيق بين المجموعات (CCPM)؟</vt:lpstr>
      <vt:lpstr>من المشاركون؟</vt:lpstr>
      <vt:lpstr>خطوات مراقبة أداء التنسيق بين المجموعات (CCPM)</vt:lpstr>
      <vt:lpstr>الخطوة الأولى: التخطيط</vt:lpstr>
      <vt:lpstr>الخطوة الثانية: الدراسة الاستقصائية</vt:lpstr>
      <vt:lpstr>الخطوة الثانية: الدراسة الاستقصائية</vt:lpstr>
      <vt:lpstr>الخطوة الثانية: الدراسة الاستقصائية</vt:lpstr>
      <vt:lpstr>الخطوة الثانية: الدراسة الاستقصائية</vt:lpstr>
      <vt:lpstr>الخطوة الثالثة: التحليل ووضع خطة عمل </vt:lpstr>
      <vt:lpstr>الخطوة الثالثة: التحليل ووضع خطة عمل</vt:lpstr>
      <vt:lpstr>الخطوة الرابعة: المتابعة والمراقبة </vt:lpstr>
    </vt:vector>
  </TitlesOfParts>
  <Company>OCHA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Cluster Performance Monitoring</dc:title>
  <dc:creator>gawood@unicef.org</dc:creator>
  <cp:lastModifiedBy>Gavin Adam Wood</cp:lastModifiedBy>
  <cp:revision>100</cp:revision>
  <cp:lastPrinted>2014-01-30T10:10:56Z</cp:lastPrinted>
  <dcterms:created xsi:type="dcterms:W3CDTF">2013-10-25T12:33:47Z</dcterms:created>
  <dcterms:modified xsi:type="dcterms:W3CDTF">2016-04-05T06:53:22Z</dcterms:modified>
</cp:coreProperties>
</file>